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5"/>
  </p:notesMasterIdLst>
  <p:handoutMasterIdLst>
    <p:handoutMasterId r:id="rId26"/>
  </p:handoutMasterIdLst>
  <p:sldIdLst>
    <p:sldId id="292" r:id="rId5"/>
    <p:sldId id="416" r:id="rId6"/>
    <p:sldId id="417" r:id="rId7"/>
    <p:sldId id="717" r:id="rId8"/>
    <p:sldId id="714" r:id="rId9"/>
    <p:sldId id="259" r:id="rId10"/>
    <p:sldId id="698" r:id="rId11"/>
    <p:sldId id="716" r:id="rId12"/>
    <p:sldId id="316" r:id="rId13"/>
    <p:sldId id="322" r:id="rId14"/>
    <p:sldId id="715" r:id="rId15"/>
    <p:sldId id="260" r:id="rId16"/>
    <p:sldId id="256" r:id="rId17"/>
    <p:sldId id="257" r:id="rId18"/>
    <p:sldId id="258" r:id="rId19"/>
    <p:sldId id="261" r:id="rId20"/>
    <p:sldId id="555" r:id="rId21"/>
    <p:sldId id="676" r:id="rId22"/>
    <p:sldId id="655" r:id="rId23"/>
    <p:sldId id="293" r:id="rId24"/>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082"/>
    <a:srgbClr val="F3E068"/>
    <a:srgbClr val="E98B0D"/>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9" autoAdjust="0"/>
  </p:normalViewPr>
  <p:slideViewPr>
    <p:cSldViewPr snapToGrid="0">
      <p:cViewPr varScale="1">
        <p:scale>
          <a:sx n="77" d="100"/>
          <a:sy n="77" d="100"/>
        </p:scale>
        <p:origin x="91" y="91"/>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10/05/2024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10/05/2024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HH can be endoscopically diagnosed </a:t>
            </a:r>
            <a:r>
              <a:rPr lang="it-IT" sz="1800" dirty="0">
                <a:effectLst/>
                <a:latin typeface="Calibri" panose="020F0502020204030204" pitchFamily="34" charset="0"/>
                <a:ea typeface="Calibri" panose="020F0502020204030204" pitchFamily="34" charset="0"/>
                <a:cs typeface="Times New Roman" panose="02020603050405020304" pitchFamily="18" charset="0"/>
              </a:rPr>
              <a:t>by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measuring</a:t>
            </a:r>
            <a:r>
              <a:rPr lang="it-IT" sz="1800" dirty="0">
                <a:effectLst/>
                <a:latin typeface="Calibri" panose="020F0502020204030204" pitchFamily="34" charset="0"/>
                <a:ea typeface="Calibri" panose="020F0502020204030204" pitchFamily="34" charset="0"/>
                <a:cs typeface="Times New Roman" panose="02020603050405020304" pitchFamily="18" charset="0"/>
              </a:rPr>
              <a:t> the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axial</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length</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between</a:t>
            </a:r>
            <a:r>
              <a:rPr lang="it-IT" sz="1800" dirty="0">
                <a:effectLst/>
                <a:latin typeface="Calibri" panose="020F0502020204030204" pitchFamily="34" charset="0"/>
                <a:ea typeface="Calibri" panose="020F0502020204030204" pitchFamily="34" charset="0"/>
                <a:cs typeface="Times New Roman" panose="02020603050405020304" pitchFamily="18" charset="0"/>
              </a:rPr>
              <a:t> the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squamocolumnar</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junction</a:t>
            </a:r>
            <a:r>
              <a:rPr lang="it-IT" sz="1800" dirty="0">
                <a:effectLst/>
                <a:latin typeface="Calibri" panose="020F0502020204030204" pitchFamily="34" charset="0"/>
                <a:ea typeface="Calibri" panose="020F0502020204030204" pitchFamily="34" charset="0"/>
                <a:cs typeface="Times New Roman" panose="02020603050405020304" pitchFamily="18" charset="0"/>
              </a:rPr>
              <a:t> and the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diaphragmatic</a:t>
            </a:r>
            <a:r>
              <a:rPr lang="it-IT" sz="1800" dirty="0">
                <a:effectLst/>
                <a:latin typeface="Calibri" panose="020F0502020204030204" pitchFamily="34" charset="0"/>
                <a:ea typeface="Calibri" panose="020F0502020204030204" pitchFamily="34" charset="0"/>
                <a:cs typeface="Times New Roman" panose="02020603050405020304" pitchFamily="18" charset="0"/>
              </a:rPr>
              <a:t> pinch or by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assessing</a:t>
            </a:r>
            <a:r>
              <a:rPr lang="it-IT" sz="1800" dirty="0">
                <a:effectLst/>
                <a:latin typeface="Calibri" panose="020F0502020204030204" pitchFamily="34" charset="0"/>
                <a:ea typeface="Calibri" panose="020F0502020204030204" pitchFamily="34" charset="0"/>
                <a:cs typeface="Times New Roman" panose="02020603050405020304" pitchFamily="18" charset="0"/>
              </a:rPr>
              <a:t> the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gastroesophageal</a:t>
            </a:r>
            <a:r>
              <a:rPr lang="it-IT" sz="1800" dirty="0">
                <a:effectLst/>
                <a:latin typeface="Calibri" panose="020F0502020204030204" pitchFamily="34" charset="0"/>
                <a:ea typeface="Calibri" panose="020F0502020204030204" pitchFamily="34" charset="0"/>
                <a:cs typeface="Times New Roman" panose="02020603050405020304" pitchFamily="18" charset="0"/>
              </a:rPr>
              <a:t> flap valve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using</a:t>
            </a:r>
            <a:r>
              <a:rPr lang="it-IT" sz="1800" dirty="0">
                <a:effectLst/>
                <a:latin typeface="Calibri" panose="020F0502020204030204" pitchFamily="34" charset="0"/>
                <a:ea typeface="Calibri" panose="020F0502020204030204" pitchFamily="34" charset="0"/>
                <a:cs typeface="Times New Roman" panose="02020603050405020304" pitchFamily="18" charset="0"/>
              </a:rPr>
              <a:t> the Hill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Classification</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it-IT" dirty="0"/>
          </a:p>
        </p:txBody>
      </p:sp>
      <p:sp>
        <p:nvSpPr>
          <p:cNvPr id="4" name="Segnaposto numero diapositiva 3"/>
          <p:cNvSpPr>
            <a:spLocks noGrp="1"/>
          </p:cNvSpPr>
          <p:nvPr>
            <p:ph type="sldNum" sz="quarter" idx="5"/>
          </p:nvPr>
        </p:nvSpPr>
        <p:spPr/>
        <p:txBody>
          <a:bodyPr/>
          <a:lstStyle/>
          <a:p>
            <a:fld id="{B45868C2-9D83-45D4-A1E4-E730A3C8CD41}" type="slidenum">
              <a:rPr lang="it-IT" smtClean="0"/>
              <a:t>5</a:t>
            </a:fld>
            <a:endParaRPr lang="it-IT"/>
          </a:p>
        </p:txBody>
      </p:sp>
    </p:spTree>
    <p:extLst>
      <p:ext uri="{BB962C8B-B14F-4D97-AF65-F5344CB8AC3E}">
        <p14:creationId xmlns:p14="http://schemas.microsoft.com/office/powerpoint/2010/main" val="115291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HH can be endoscopically diagnosed </a:t>
            </a:r>
            <a:r>
              <a:rPr lang="it-IT" sz="1800" dirty="0">
                <a:effectLst/>
                <a:latin typeface="Calibri" panose="020F0502020204030204" pitchFamily="34" charset="0"/>
                <a:ea typeface="Calibri" panose="020F0502020204030204" pitchFamily="34" charset="0"/>
                <a:cs typeface="Times New Roman" panose="02020603050405020304" pitchFamily="18" charset="0"/>
              </a:rPr>
              <a:t>by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measuring</a:t>
            </a:r>
            <a:r>
              <a:rPr lang="it-IT" sz="1800" dirty="0">
                <a:effectLst/>
                <a:latin typeface="Calibri" panose="020F0502020204030204" pitchFamily="34" charset="0"/>
                <a:ea typeface="Calibri" panose="020F0502020204030204" pitchFamily="34" charset="0"/>
                <a:cs typeface="Times New Roman" panose="02020603050405020304" pitchFamily="18" charset="0"/>
              </a:rPr>
              <a:t> the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axial</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length</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between</a:t>
            </a:r>
            <a:r>
              <a:rPr lang="it-IT" sz="1800" dirty="0">
                <a:effectLst/>
                <a:latin typeface="Calibri" panose="020F0502020204030204" pitchFamily="34" charset="0"/>
                <a:ea typeface="Calibri" panose="020F0502020204030204" pitchFamily="34" charset="0"/>
                <a:cs typeface="Times New Roman" panose="02020603050405020304" pitchFamily="18" charset="0"/>
              </a:rPr>
              <a:t> the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squamocolumnar</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junction</a:t>
            </a:r>
            <a:r>
              <a:rPr lang="it-IT" sz="1800" dirty="0">
                <a:effectLst/>
                <a:latin typeface="Calibri" panose="020F0502020204030204" pitchFamily="34" charset="0"/>
                <a:ea typeface="Calibri" panose="020F0502020204030204" pitchFamily="34" charset="0"/>
                <a:cs typeface="Times New Roman" panose="02020603050405020304" pitchFamily="18" charset="0"/>
              </a:rPr>
              <a:t> and the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diaphragmatic</a:t>
            </a:r>
            <a:r>
              <a:rPr lang="it-IT" sz="1800" dirty="0">
                <a:effectLst/>
                <a:latin typeface="Calibri" panose="020F0502020204030204" pitchFamily="34" charset="0"/>
                <a:ea typeface="Calibri" panose="020F0502020204030204" pitchFamily="34" charset="0"/>
                <a:cs typeface="Times New Roman" panose="02020603050405020304" pitchFamily="18" charset="0"/>
              </a:rPr>
              <a:t> pinch or by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assessing</a:t>
            </a:r>
            <a:r>
              <a:rPr lang="it-IT" sz="1800" dirty="0">
                <a:effectLst/>
                <a:latin typeface="Calibri" panose="020F0502020204030204" pitchFamily="34" charset="0"/>
                <a:ea typeface="Calibri" panose="020F0502020204030204" pitchFamily="34" charset="0"/>
                <a:cs typeface="Times New Roman" panose="02020603050405020304" pitchFamily="18" charset="0"/>
              </a:rPr>
              <a:t> the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gastroesophageal</a:t>
            </a:r>
            <a:r>
              <a:rPr lang="it-IT" sz="1800" dirty="0">
                <a:effectLst/>
                <a:latin typeface="Calibri" panose="020F0502020204030204" pitchFamily="34" charset="0"/>
                <a:ea typeface="Calibri" panose="020F0502020204030204" pitchFamily="34" charset="0"/>
                <a:cs typeface="Times New Roman" panose="02020603050405020304" pitchFamily="18" charset="0"/>
              </a:rPr>
              <a:t> flap valve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using</a:t>
            </a:r>
            <a:r>
              <a:rPr lang="it-IT" sz="1800" dirty="0">
                <a:effectLst/>
                <a:latin typeface="Calibri" panose="020F0502020204030204" pitchFamily="34" charset="0"/>
                <a:ea typeface="Calibri" panose="020F0502020204030204" pitchFamily="34" charset="0"/>
                <a:cs typeface="Times New Roman" panose="02020603050405020304" pitchFamily="18" charset="0"/>
              </a:rPr>
              <a:t> the Hill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Classification</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it-IT" dirty="0"/>
          </a:p>
        </p:txBody>
      </p:sp>
      <p:sp>
        <p:nvSpPr>
          <p:cNvPr id="4" name="Segnaposto numero diapositiva 3"/>
          <p:cNvSpPr>
            <a:spLocks noGrp="1"/>
          </p:cNvSpPr>
          <p:nvPr>
            <p:ph type="sldNum" sz="quarter" idx="5"/>
          </p:nvPr>
        </p:nvSpPr>
        <p:spPr/>
        <p:txBody>
          <a:bodyPr/>
          <a:lstStyle/>
          <a:p>
            <a:fld id="{B45868C2-9D83-45D4-A1E4-E730A3C8CD41}" type="slidenum">
              <a:rPr lang="it-IT" smtClean="0"/>
              <a:t>7</a:t>
            </a:fld>
            <a:endParaRPr lang="it-IT"/>
          </a:p>
        </p:txBody>
      </p:sp>
    </p:spTree>
    <p:extLst>
      <p:ext uri="{BB962C8B-B14F-4D97-AF65-F5344CB8AC3E}">
        <p14:creationId xmlns:p14="http://schemas.microsoft.com/office/powerpoint/2010/main" val="2824681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effectLst/>
                <a:latin typeface="Helvetica" pitchFamily="2" charset="0"/>
              </a:rPr>
              <a:t>Figure 3 </a:t>
            </a:r>
            <a:r>
              <a:rPr lang="it-IT" dirty="0" err="1">
                <a:effectLst/>
                <a:latin typeface="Helvetica" pitchFamily="2" charset="0"/>
              </a:rPr>
              <a:t>Findings</a:t>
            </a:r>
            <a:r>
              <a:rPr lang="it-IT" dirty="0">
                <a:effectLst/>
                <a:latin typeface="Helvetica" pitchFamily="2" charset="0"/>
              </a:rPr>
              <a:t> </a:t>
            </a:r>
            <a:r>
              <a:rPr lang="it-IT" dirty="0" err="1">
                <a:effectLst/>
                <a:latin typeface="Helvetica" pitchFamily="2" charset="0"/>
              </a:rPr>
              <a:t>that</a:t>
            </a:r>
            <a:r>
              <a:rPr lang="it-IT" dirty="0">
                <a:effectLst/>
                <a:latin typeface="Helvetica" pitchFamily="2" charset="0"/>
              </a:rPr>
              <a:t> </a:t>
            </a:r>
            <a:r>
              <a:rPr lang="it-IT" dirty="0" err="1">
                <a:effectLst/>
                <a:latin typeface="Helvetica" pitchFamily="2" charset="0"/>
              </a:rPr>
              <a:t>establish</a:t>
            </a:r>
            <a:r>
              <a:rPr lang="it-IT" dirty="0">
                <a:effectLst/>
                <a:latin typeface="Helvetica" pitchFamily="2" charset="0"/>
              </a:rPr>
              <a:t> conclusive </a:t>
            </a:r>
            <a:r>
              <a:rPr lang="it-IT" dirty="0" err="1">
                <a:effectLst/>
                <a:latin typeface="Helvetica" pitchFamily="2" charset="0"/>
              </a:rPr>
              <a:t>evidence</a:t>
            </a:r>
            <a:r>
              <a:rPr lang="it-IT" dirty="0">
                <a:effectLst/>
                <a:latin typeface="Helvetica" pitchFamily="2" charset="0"/>
              </a:rPr>
              <a:t> for gastro-</a:t>
            </a:r>
            <a:r>
              <a:rPr lang="it-IT" dirty="0" err="1">
                <a:effectLst/>
                <a:latin typeface="Helvetica" pitchFamily="2" charset="0"/>
              </a:rPr>
              <a:t>oesophageal</a:t>
            </a:r>
            <a:r>
              <a:rPr lang="it-IT" dirty="0">
                <a:effectLst/>
                <a:latin typeface="Helvetica" pitchFamily="2" charset="0"/>
              </a:rPr>
              <a:t> </a:t>
            </a:r>
            <a:r>
              <a:rPr lang="it-IT" dirty="0" err="1">
                <a:effectLst/>
                <a:latin typeface="Helvetica" pitchFamily="2" charset="0"/>
              </a:rPr>
              <a:t>reflux</a:t>
            </a:r>
            <a:r>
              <a:rPr lang="it-IT" dirty="0">
                <a:effectLst/>
                <a:latin typeface="Helvetica" pitchFamily="2" charset="0"/>
              </a:rPr>
              <a:t> </a:t>
            </a:r>
            <a:r>
              <a:rPr lang="it-IT" dirty="0" err="1">
                <a:effectLst/>
                <a:latin typeface="Helvetica" pitchFamily="2" charset="0"/>
              </a:rPr>
              <a:t>disease</a:t>
            </a:r>
            <a:r>
              <a:rPr lang="it-IT" dirty="0">
                <a:effectLst/>
                <a:latin typeface="Helvetica" pitchFamily="2" charset="0"/>
              </a:rPr>
              <a:t> (GERD) can be </a:t>
            </a:r>
            <a:r>
              <a:rPr lang="it-IT" dirty="0" err="1">
                <a:effectLst/>
                <a:latin typeface="Helvetica" pitchFamily="2" charset="0"/>
              </a:rPr>
              <a:t>acquired</a:t>
            </a:r>
            <a:r>
              <a:rPr lang="it-IT" dirty="0">
                <a:effectLst/>
                <a:latin typeface="Helvetica" pitchFamily="2" charset="0"/>
              </a:rPr>
              <a:t> from </a:t>
            </a:r>
            <a:r>
              <a:rPr lang="it-IT" dirty="0" err="1">
                <a:effectLst/>
                <a:latin typeface="Helvetica" pitchFamily="2" charset="0"/>
              </a:rPr>
              <a:t>endoscopy</a:t>
            </a:r>
            <a:r>
              <a:rPr lang="it-IT" dirty="0">
                <a:effectLst/>
                <a:latin typeface="Helvetica" pitchFamily="2" charset="0"/>
              </a:rPr>
              <a:t> and/or </a:t>
            </a:r>
            <a:r>
              <a:rPr lang="it-IT" dirty="0" err="1">
                <a:effectLst/>
                <a:latin typeface="Helvetica" pitchFamily="2" charset="0"/>
              </a:rPr>
              <a:t>ambulatory</a:t>
            </a:r>
            <a:r>
              <a:rPr lang="it-IT" dirty="0">
                <a:effectLst/>
                <a:latin typeface="Helvetica" pitchFamily="2" charset="0"/>
              </a:rPr>
              <a:t> </a:t>
            </a:r>
            <a:r>
              <a:rPr lang="it-IT" dirty="0" err="1">
                <a:effectLst/>
                <a:latin typeface="Helvetica" pitchFamily="2" charset="0"/>
              </a:rPr>
              <a:t>reflux</a:t>
            </a:r>
            <a:r>
              <a:rPr lang="it-IT" dirty="0">
                <a:effectLst/>
                <a:latin typeface="Helvetica" pitchFamily="2" charset="0"/>
              </a:rPr>
              <a:t> monitoring off therapy in </a:t>
            </a:r>
            <a:r>
              <a:rPr lang="it-IT" dirty="0" err="1">
                <a:effectLst/>
                <a:latin typeface="Helvetica" pitchFamily="2" charset="0"/>
              </a:rPr>
              <a:t>unproven</a:t>
            </a:r>
            <a:r>
              <a:rPr lang="it-IT" dirty="0">
                <a:effectLst/>
                <a:latin typeface="Helvetica" pitchFamily="2" charset="0"/>
              </a:rPr>
              <a:t> GERD. </a:t>
            </a:r>
            <a:r>
              <a:rPr lang="it-IT" dirty="0" err="1">
                <a:effectLst/>
                <a:latin typeface="Helvetica" pitchFamily="2" charset="0"/>
              </a:rPr>
              <a:t>When</a:t>
            </a:r>
            <a:r>
              <a:rPr lang="it-IT" dirty="0">
                <a:effectLst/>
                <a:latin typeface="Helvetica" pitchFamily="2" charset="0"/>
              </a:rPr>
              <a:t> </a:t>
            </a:r>
            <a:r>
              <a:rPr lang="it-IT" dirty="0" err="1">
                <a:effectLst/>
                <a:latin typeface="Helvetica" pitchFamily="2" charset="0"/>
              </a:rPr>
              <a:t>evidence</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borderline, </a:t>
            </a:r>
            <a:r>
              <a:rPr lang="it-IT" dirty="0" err="1">
                <a:effectLst/>
                <a:latin typeface="Helvetica" pitchFamily="2" charset="0"/>
              </a:rPr>
              <a:t>adjunctive</a:t>
            </a:r>
            <a:r>
              <a:rPr lang="it-IT" dirty="0">
                <a:effectLst/>
                <a:latin typeface="Helvetica" pitchFamily="2" charset="0"/>
              </a:rPr>
              <a:t> </a:t>
            </a:r>
            <a:r>
              <a:rPr lang="it-IT" dirty="0" err="1">
                <a:effectLst/>
                <a:latin typeface="Helvetica" pitchFamily="2" charset="0"/>
              </a:rPr>
              <a:t>evidence</a:t>
            </a:r>
            <a:r>
              <a:rPr lang="it-IT" dirty="0">
                <a:effectLst/>
                <a:latin typeface="Helvetica" pitchFamily="2" charset="0"/>
              </a:rPr>
              <a:t> on </a:t>
            </a:r>
            <a:r>
              <a:rPr lang="it-IT" dirty="0" err="1">
                <a:effectLst/>
                <a:latin typeface="Helvetica" pitchFamily="2" charset="0"/>
              </a:rPr>
              <a:t>endoscopy</a:t>
            </a:r>
            <a:r>
              <a:rPr lang="it-IT" dirty="0">
                <a:effectLst/>
                <a:latin typeface="Helvetica" pitchFamily="2" charset="0"/>
              </a:rPr>
              <a:t>, pH-</a:t>
            </a:r>
            <a:r>
              <a:rPr lang="it-IT" dirty="0" err="1">
                <a:effectLst/>
                <a:latin typeface="Helvetica" pitchFamily="2" charset="0"/>
              </a:rPr>
              <a:t>impedance</a:t>
            </a:r>
            <a:r>
              <a:rPr lang="it-IT" dirty="0">
                <a:effectLst/>
                <a:latin typeface="Helvetica" pitchFamily="2" charset="0"/>
              </a:rPr>
              <a:t> monitoring and </a:t>
            </a:r>
            <a:r>
              <a:rPr lang="it-IT" dirty="0" err="1">
                <a:effectLst/>
                <a:latin typeface="Helvetica" pitchFamily="2" charset="0"/>
              </a:rPr>
              <a:t>manometry</a:t>
            </a:r>
            <a:r>
              <a:rPr lang="it-IT" dirty="0">
                <a:effectLst/>
                <a:latin typeface="Helvetica" pitchFamily="2" charset="0"/>
              </a:rPr>
              <a:t> can </a:t>
            </a:r>
            <a:r>
              <a:rPr lang="it-IT" dirty="0" err="1">
                <a:effectLst/>
                <a:latin typeface="Helvetica" pitchFamily="2" charset="0"/>
              </a:rPr>
              <a:t>sway</a:t>
            </a:r>
            <a:r>
              <a:rPr lang="it-IT" dirty="0">
                <a:effectLst/>
                <a:latin typeface="Helvetica" pitchFamily="2" charset="0"/>
              </a:rPr>
              <a:t> confidence </a:t>
            </a:r>
            <a:r>
              <a:rPr lang="it-IT" dirty="0" err="1">
                <a:effectLst/>
                <a:latin typeface="Helvetica" pitchFamily="2" charset="0"/>
              </a:rPr>
              <a:t>towards</a:t>
            </a:r>
            <a:r>
              <a:rPr lang="it-IT" dirty="0">
                <a:effectLst/>
                <a:latin typeface="Helvetica" pitchFamily="2" charset="0"/>
              </a:rPr>
              <a:t> or </a:t>
            </a:r>
            <a:r>
              <a:rPr lang="it-IT" dirty="0" err="1">
                <a:effectLst/>
                <a:latin typeface="Helvetica" pitchFamily="2" charset="0"/>
              </a:rPr>
              <a:t>away</a:t>
            </a:r>
            <a:r>
              <a:rPr lang="it-IT" dirty="0">
                <a:effectLst/>
                <a:latin typeface="Helvetica" pitchFamily="2" charset="0"/>
              </a:rPr>
              <a:t> from conclusive GERD. </a:t>
            </a:r>
            <a:r>
              <a:rPr lang="it-IT" dirty="0" err="1">
                <a:effectLst/>
                <a:latin typeface="Helvetica" pitchFamily="2" charset="0"/>
              </a:rPr>
              <a:t>Findings</a:t>
            </a:r>
            <a:r>
              <a:rPr lang="it-IT" dirty="0">
                <a:effectLst/>
                <a:latin typeface="Helvetica" pitchFamily="2" charset="0"/>
              </a:rPr>
              <a:t> on pH-</a:t>
            </a:r>
            <a:r>
              <a:rPr lang="it-IT" dirty="0" err="1">
                <a:effectLst/>
                <a:latin typeface="Helvetica" pitchFamily="2" charset="0"/>
              </a:rPr>
              <a:t>impedance</a:t>
            </a:r>
            <a:endParaRPr lang="it-IT" dirty="0">
              <a:effectLst/>
              <a:latin typeface="Helvetica" pitchFamily="2" charset="0"/>
            </a:endParaRPr>
          </a:p>
          <a:p>
            <a:r>
              <a:rPr lang="it-IT" dirty="0">
                <a:effectLst/>
                <a:latin typeface="Helvetica" pitchFamily="2" charset="0"/>
              </a:rPr>
              <a:t>monitoring or wireless pH monitoring can </a:t>
            </a:r>
            <a:r>
              <a:rPr lang="it-IT" dirty="0" err="1">
                <a:effectLst/>
                <a:latin typeface="Helvetica" pitchFamily="2" charset="0"/>
              </a:rPr>
              <a:t>establish</a:t>
            </a:r>
            <a:r>
              <a:rPr lang="it-IT" dirty="0">
                <a:effectLst/>
                <a:latin typeface="Helvetica" pitchFamily="2" charset="0"/>
              </a:rPr>
              <a:t> </a:t>
            </a:r>
            <a:r>
              <a:rPr lang="it-IT" dirty="0" err="1">
                <a:effectLst/>
                <a:latin typeface="Helvetica" pitchFamily="2" charset="0"/>
              </a:rPr>
              <a:t>absence</a:t>
            </a:r>
            <a:r>
              <a:rPr lang="it-IT" dirty="0">
                <a:effectLst/>
                <a:latin typeface="Helvetica" pitchFamily="2" charset="0"/>
              </a:rPr>
              <a:t> of GERD, </a:t>
            </a:r>
            <a:r>
              <a:rPr lang="it-IT" dirty="0" err="1">
                <a:effectLst/>
                <a:latin typeface="Helvetica" pitchFamily="2" charset="0"/>
              </a:rPr>
              <a:t>especially</a:t>
            </a:r>
            <a:r>
              <a:rPr lang="it-IT" dirty="0">
                <a:effectLst/>
                <a:latin typeface="Helvetica" pitchFamily="2" charset="0"/>
              </a:rPr>
              <a:t> </a:t>
            </a:r>
            <a:r>
              <a:rPr lang="it-IT" dirty="0" err="1">
                <a:effectLst/>
                <a:latin typeface="Helvetica" pitchFamily="2" charset="0"/>
              </a:rPr>
              <a:t>when</a:t>
            </a:r>
            <a:r>
              <a:rPr lang="it-IT" dirty="0">
                <a:effectLst/>
                <a:latin typeface="Helvetica" pitchFamily="2" charset="0"/>
              </a:rPr>
              <a:t> </a:t>
            </a:r>
            <a:r>
              <a:rPr lang="it-IT" dirty="0" err="1">
                <a:effectLst/>
                <a:latin typeface="Helvetica" pitchFamily="2" charset="0"/>
              </a:rPr>
              <a:t>endoscopy</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also</a:t>
            </a:r>
            <a:r>
              <a:rPr lang="it-IT" dirty="0">
                <a:effectLst/>
                <a:latin typeface="Helvetica" pitchFamily="2" charset="0"/>
              </a:rPr>
              <a:t> </a:t>
            </a:r>
            <a:r>
              <a:rPr lang="it-IT" dirty="0" err="1">
                <a:effectLst/>
                <a:latin typeface="Helvetica" pitchFamily="2" charset="0"/>
              </a:rPr>
              <a:t>normal</a:t>
            </a:r>
            <a:r>
              <a:rPr lang="it-IT" dirty="0">
                <a:effectLst/>
                <a:latin typeface="Helvetica" pitchFamily="2" charset="0"/>
              </a:rPr>
              <a:t>. </a:t>
            </a:r>
            <a:r>
              <a:rPr lang="it-IT" dirty="0" err="1">
                <a:effectLst/>
                <a:latin typeface="Helvetica" pitchFamily="2" charset="0"/>
              </a:rPr>
              <a:t>Similar</a:t>
            </a:r>
            <a:r>
              <a:rPr lang="it-IT" dirty="0">
                <a:effectLst/>
                <a:latin typeface="Helvetica" pitchFamily="2" charset="0"/>
              </a:rPr>
              <a:t> </a:t>
            </a:r>
            <a:r>
              <a:rPr lang="it-IT" dirty="0" err="1">
                <a:effectLst/>
                <a:latin typeface="Helvetica" pitchFamily="2" charset="0"/>
              </a:rPr>
              <a:t>levels</a:t>
            </a:r>
            <a:r>
              <a:rPr lang="it-IT" dirty="0">
                <a:effectLst/>
                <a:latin typeface="Helvetica" pitchFamily="2" charset="0"/>
              </a:rPr>
              <a:t> of conclusive, borderline and </a:t>
            </a:r>
            <a:r>
              <a:rPr lang="it-IT" dirty="0" err="1">
                <a:effectLst/>
                <a:latin typeface="Helvetica" pitchFamily="2" charset="0"/>
              </a:rPr>
              <a:t>adjunctive</a:t>
            </a:r>
            <a:r>
              <a:rPr lang="it-IT" dirty="0">
                <a:effectLst/>
                <a:latin typeface="Helvetica" pitchFamily="2" charset="0"/>
              </a:rPr>
              <a:t> </a:t>
            </a:r>
            <a:r>
              <a:rPr lang="it-IT" dirty="0" err="1">
                <a:effectLst/>
                <a:latin typeface="Helvetica" pitchFamily="2" charset="0"/>
              </a:rPr>
              <a:t>metrics</a:t>
            </a:r>
            <a:r>
              <a:rPr lang="it-IT" dirty="0">
                <a:effectLst/>
                <a:latin typeface="Helvetica" pitchFamily="2" charset="0"/>
              </a:rPr>
              <a:t> are </a:t>
            </a:r>
            <a:r>
              <a:rPr lang="it-IT" dirty="0" err="1">
                <a:effectLst/>
                <a:latin typeface="Helvetica" pitchFamily="2" charset="0"/>
              </a:rPr>
              <a:t>described</a:t>
            </a:r>
            <a:r>
              <a:rPr lang="it-IT" dirty="0">
                <a:effectLst/>
                <a:latin typeface="Helvetica" pitchFamily="2" charset="0"/>
              </a:rPr>
              <a:t> for </a:t>
            </a:r>
            <a:r>
              <a:rPr lang="it-IT" dirty="0" err="1">
                <a:effectLst/>
                <a:latin typeface="Helvetica" pitchFamily="2" charset="0"/>
              </a:rPr>
              <a:t>endoscopy</a:t>
            </a:r>
            <a:r>
              <a:rPr lang="it-IT" dirty="0">
                <a:effectLst/>
                <a:latin typeface="Helvetica" pitchFamily="2" charset="0"/>
              </a:rPr>
              <a:t> and pH-</a:t>
            </a:r>
            <a:r>
              <a:rPr lang="it-IT" dirty="0" err="1">
                <a:effectLst/>
                <a:latin typeface="Helvetica" pitchFamily="2" charset="0"/>
              </a:rPr>
              <a:t>impedance</a:t>
            </a:r>
            <a:r>
              <a:rPr lang="it-IT" dirty="0">
                <a:effectLst/>
                <a:latin typeface="Helvetica" pitchFamily="2" charset="0"/>
              </a:rPr>
              <a:t> </a:t>
            </a:r>
            <a:r>
              <a:rPr lang="it-IT">
                <a:effectLst/>
                <a:latin typeface="Helvetica" pitchFamily="2" charset="0"/>
              </a:rPr>
              <a:t>monitoring </a:t>
            </a:r>
            <a:r>
              <a:rPr lang="it-IT" dirty="0" err="1">
                <a:effectLst/>
                <a:latin typeface="Helvetica" pitchFamily="2" charset="0"/>
              </a:rPr>
              <a:t>performed</a:t>
            </a:r>
            <a:r>
              <a:rPr lang="it-IT" dirty="0">
                <a:effectLst/>
                <a:latin typeface="Helvetica" pitchFamily="2" charset="0"/>
              </a:rPr>
              <a:t> on </a:t>
            </a:r>
            <a:r>
              <a:rPr lang="it-IT" dirty="0" err="1">
                <a:effectLst/>
                <a:latin typeface="Helvetica" pitchFamily="2" charset="0"/>
              </a:rPr>
              <a:t>optimised</a:t>
            </a:r>
            <a:r>
              <a:rPr lang="it-IT" dirty="0">
                <a:effectLst/>
                <a:latin typeface="Helvetica" pitchFamily="2" charset="0"/>
              </a:rPr>
              <a:t> </a:t>
            </a:r>
            <a:r>
              <a:rPr lang="it-IT" dirty="0" err="1">
                <a:effectLst/>
                <a:latin typeface="Helvetica" pitchFamily="2" charset="0"/>
              </a:rPr>
              <a:t>antisecretory</a:t>
            </a:r>
            <a:r>
              <a:rPr lang="it-IT" dirty="0">
                <a:effectLst/>
                <a:latin typeface="Helvetica" pitchFamily="2" charset="0"/>
              </a:rPr>
              <a:t> therapy. AET, acid </a:t>
            </a:r>
            <a:r>
              <a:rPr lang="it-IT" dirty="0" err="1">
                <a:effectLst/>
                <a:latin typeface="Helvetica" pitchFamily="2" charset="0"/>
              </a:rPr>
              <a:t>exposure</a:t>
            </a:r>
            <a:r>
              <a:rPr lang="it-IT" dirty="0">
                <a:effectLst/>
                <a:latin typeface="Helvetica" pitchFamily="2" charset="0"/>
              </a:rPr>
              <a:t> time; HRM, high-</a:t>
            </a:r>
            <a:r>
              <a:rPr lang="it-IT" dirty="0" err="1">
                <a:effectLst/>
                <a:latin typeface="Helvetica" pitchFamily="2" charset="0"/>
              </a:rPr>
              <a:t>resolution</a:t>
            </a:r>
            <a:endParaRPr lang="it-IT" dirty="0">
              <a:effectLst/>
              <a:latin typeface="Helvetica" pitchFamily="2" charset="0"/>
            </a:endParaRPr>
          </a:p>
          <a:p>
            <a:r>
              <a:rPr lang="it-IT" dirty="0" err="1">
                <a:effectLst/>
                <a:latin typeface="Helvetica" pitchFamily="2" charset="0"/>
              </a:rPr>
              <a:t>manometry</a:t>
            </a:r>
            <a:r>
              <a:rPr lang="it-IT" dirty="0">
                <a:effectLst/>
                <a:latin typeface="Helvetica" pitchFamily="2" charset="0"/>
              </a:rPr>
              <a:t>; IEM: </a:t>
            </a:r>
            <a:r>
              <a:rPr lang="it-IT" dirty="0" err="1">
                <a:effectLst/>
                <a:latin typeface="Helvetica" pitchFamily="2" charset="0"/>
              </a:rPr>
              <a:t>ineffective</a:t>
            </a:r>
            <a:r>
              <a:rPr lang="it-IT" dirty="0">
                <a:effectLst/>
                <a:latin typeface="Helvetica" pitchFamily="2" charset="0"/>
              </a:rPr>
              <a:t> </a:t>
            </a:r>
            <a:r>
              <a:rPr lang="it-IT" dirty="0" err="1">
                <a:effectLst/>
                <a:latin typeface="Helvetica" pitchFamily="2" charset="0"/>
              </a:rPr>
              <a:t>esophageal</a:t>
            </a:r>
            <a:r>
              <a:rPr lang="it-IT" dirty="0">
                <a:effectLst/>
                <a:latin typeface="Helvetica" pitchFamily="2" charset="0"/>
              </a:rPr>
              <a:t> </a:t>
            </a:r>
            <a:r>
              <a:rPr lang="it-IT" dirty="0" err="1">
                <a:effectLst/>
                <a:latin typeface="Helvetica" pitchFamily="2" charset="0"/>
              </a:rPr>
              <a:t>motilityl</a:t>
            </a:r>
            <a:r>
              <a:rPr lang="it-IT" dirty="0">
                <a:effectLst/>
                <a:latin typeface="Helvetica" pitchFamily="2" charset="0"/>
              </a:rPr>
              <a:t> LA, Los Angeles; MNBI, </a:t>
            </a:r>
            <a:r>
              <a:rPr lang="it-IT" dirty="0" err="1">
                <a:effectLst/>
                <a:latin typeface="Helvetica" pitchFamily="2" charset="0"/>
              </a:rPr>
              <a:t>mean</a:t>
            </a:r>
            <a:r>
              <a:rPr lang="it-IT" dirty="0">
                <a:effectLst/>
                <a:latin typeface="Helvetica" pitchFamily="2" charset="0"/>
              </a:rPr>
              <a:t> </a:t>
            </a:r>
            <a:r>
              <a:rPr lang="it-IT" dirty="0" err="1">
                <a:effectLst/>
                <a:latin typeface="Helvetica" pitchFamily="2" charset="0"/>
              </a:rPr>
              <a:t>nocturnal</a:t>
            </a:r>
            <a:r>
              <a:rPr lang="it-IT" dirty="0">
                <a:effectLst/>
                <a:latin typeface="Helvetica" pitchFamily="2" charset="0"/>
              </a:rPr>
              <a:t> baseline </a:t>
            </a:r>
            <a:r>
              <a:rPr lang="it-IT" dirty="0" err="1">
                <a:effectLst/>
                <a:latin typeface="Helvetica" pitchFamily="2" charset="0"/>
              </a:rPr>
              <a:t>impedance</a:t>
            </a:r>
            <a:endParaRPr lang="it-IT" dirty="0">
              <a:effectLst/>
              <a:latin typeface="Helvetica" pitchFamily="2" charset="0"/>
            </a:endParaRPr>
          </a:p>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E52647-EABA-5B40-8A9F-5A3EC5CE2A9F}" type="slidenum">
              <a:rPr kumimoji="0" lang="it-IT"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656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10/05/2024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10/05/2024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10/05/2024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25679" y="3841"/>
            <a:ext cx="127212" cy="6858000"/>
          </a:xfrm>
          <a:prstGeom prst="rect">
            <a:avLst/>
          </a:prstGeom>
          <a:solidFill>
            <a:srgbClr val="F3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10/05/2024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1E508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38007" y="-1345"/>
            <a:ext cx="137546" cy="6858000"/>
          </a:xfrm>
          <a:prstGeom prst="rect">
            <a:avLst/>
          </a:prstGeom>
          <a:solidFill>
            <a:srgbClr val="E98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84640A8C-1E5C-F82E-982D-F5BE2053E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1" y="0"/>
            <a:ext cx="484939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2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C4E976-0F86-5AC9-207D-AB9F78515B2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DBD147E-4E8A-257B-BCA5-BD4197C561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2D4C889-FDB3-250F-82E8-73577A446A8A}"/>
              </a:ext>
            </a:extLst>
          </p:cNvPr>
          <p:cNvSpPr>
            <a:spLocks noGrp="1"/>
          </p:cNvSpPr>
          <p:nvPr>
            <p:ph type="dt" sz="half" idx="10"/>
          </p:nvPr>
        </p:nvSpPr>
        <p:spPr/>
        <p:txBody>
          <a:bodyPr/>
          <a:lstStyle/>
          <a:p>
            <a:fld id="{015AF66B-B227-41F9-91C4-17200ECDDCE5}" type="datetimeFigureOut">
              <a:rPr lang="it-IT" smtClean="0"/>
              <a:t>10/05/2024</a:t>
            </a:fld>
            <a:endParaRPr lang="it-IT"/>
          </a:p>
        </p:txBody>
      </p:sp>
      <p:sp>
        <p:nvSpPr>
          <p:cNvPr id="5" name="Segnaposto piè di pagina 4">
            <a:extLst>
              <a:ext uri="{FF2B5EF4-FFF2-40B4-BE49-F238E27FC236}">
                <a16:creationId xmlns:a16="http://schemas.microsoft.com/office/drawing/2014/main" id="{6726A459-F295-0E77-1A8B-CB1C8D0F074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7545399-DB3B-B680-098B-29542A124D18}"/>
              </a:ext>
            </a:extLst>
          </p:cNvPr>
          <p:cNvSpPr>
            <a:spLocks noGrp="1"/>
          </p:cNvSpPr>
          <p:nvPr>
            <p:ph type="sldNum" sz="quarter" idx="12"/>
          </p:nvPr>
        </p:nvSpPr>
        <p:spPr/>
        <p:txBody>
          <a:bodyPr/>
          <a:lstStyle/>
          <a:p>
            <a:fld id="{F2F2FF67-C4E3-45AF-A483-FD08EA34AA8D}" type="slidenum">
              <a:rPr lang="it-IT" smtClean="0"/>
              <a:t>‹N›</a:t>
            </a:fld>
            <a:endParaRPr lang="it-IT"/>
          </a:p>
        </p:txBody>
      </p:sp>
    </p:spTree>
    <p:extLst>
      <p:ext uri="{BB962C8B-B14F-4D97-AF65-F5344CB8AC3E}">
        <p14:creationId xmlns:p14="http://schemas.microsoft.com/office/powerpoint/2010/main" val="39357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10/05/2024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10/05/2024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10/05/2024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10/05/2024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2.bin"/><Relationship Id="rId1" Type="http://schemas.openxmlformats.org/officeDocument/2006/relationships/slideLayout" Target="../slideLayouts/slideLayout3.xml"/><Relationship Id="rId6" Type="http://schemas.openxmlformats.org/officeDocument/2006/relationships/image" Target="../media/image20.wmf"/><Relationship Id="rId5" Type="http://schemas.openxmlformats.org/officeDocument/2006/relationships/oleObject" Target="../embeddings/oleObject3.bin"/><Relationship Id="rId4" Type="http://schemas.openxmlformats.org/officeDocument/2006/relationships/hyperlink" Target="https://www.ncbi.nlm.nih.gov/pmc/articles/PMC141022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4.bin"/><Relationship Id="rId1" Type="http://schemas.openxmlformats.org/officeDocument/2006/relationships/slideLayout" Target="../slideLayouts/slideLayout3.xml"/><Relationship Id="rId5" Type="http://schemas.openxmlformats.org/officeDocument/2006/relationships/image" Target="../media/image22.wmf"/><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6.bin"/><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25.wmf"/><Relationship Id="rId7" Type="http://schemas.openxmlformats.org/officeDocument/2006/relationships/image" Target="../media/image27.wmf"/><Relationship Id="rId2" Type="http://schemas.openxmlformats.org/officeDocument/2006/relationships/oleObject" Target="../embeddings/oleObject7.bin"/><Relationship Id="rId1" Type="http://schemas.openxmlformats.org/officeDocument/2006/relationships/slideLayout" Target="../slideLayouts/slideLayout21.xml"/><Relationship Id="rId6" Type="http://schemas.openxmlformats.org/officeDocument/2006/relationships/oleObject" Target="../embeddings/oleObject9.bin"/><Relationship Id="rId5" Type="http://schemas.openxmlformats.org/officeDocument/2006/relationships/image" Target="../media/image26.wmf"/><Relationship Id="rId4" Type="http://schemas.openxmlformats.org/officeDocument/2006/relationships/oleObject" Target="../embeddings/oleObject8.bin"/><Relationship Id="rId9" Type="http://schemas.openxmlformats.org/officeDocument/2006/relationships/image" Target="../media/image28.wmf"/></Relationships>
</file>

<file path=ppt/slides/_rels/slide15.x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31.wmf"/><Relationship Id="rId2" Type="http://schemas.openxmlformats.org/officeDocument/2006/relationships/oleObject" Target="../embeddings/oleObject11.bin"/><Relationship Id="rId1" Type="http://schemas.openxmlformats.org/officeDocument/2006/relationships/slideLayout" Target="../slideLayouts/slideLayout3.xml"/><Relationship Id="rId6" Type="http://schemas.openxmlformats.org/officeDocument/2006/relationships/oleObject" Target="../embeddings/oleObject13.bin"/><Relationship Id="rId5" Type="http://schemas.openxmlformats.org/officeDocument/2006/relationships/image" Target="../media/image30.wmf"/><Relationship Id="rId4" Type="http://schemas.openxmlformats.org/officeDocument/2006/relationships/oleObject" Target="../embeddings/oleObject12.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32.wmf"/><Relationship Id="rId7" Type="http://schemas.openxmlformats.org/officeDocument/2006/relationships/image" Target="../media/image34.wmf"/><Relationship Id="rId2" Type="http://schemas.openxmlformats.org/officeDocument/2006/relationships/oleObject" Target="../embeddings/oleObject14.bin"/><Relationship Id="rId1" Type="http://schemas.openxmlformats.org/officeDocument/2006/relationships/slideLayout" Target="../slideLayouts/slideLayout3.xml"/><Relationship Id="rId6" Type="http://schemas.openxmlformats.org/officeDocument/2006/relationships/oleObject" Target="../embeddings/oleObject16.bin"/><Relationship Id="rId5" Type="http://schemas.openxmlformats.org/officeDocument/2006/relationships/image" Target="../media/image33.wmf"/><Relationship Id="rId4" Type="http://schemas.openxmlformats.org/officeDocument/2006/relationships/oleObject" Target="../embeddings/oleObject15.bin"/><Relationship Id="rId9" Type="http://schemas.openxmlformats.org/officeDocument/2006/relationships/image" Target="../media/image35.wmf"/></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oleObject" Target="../embeddings/oleObject1.bin"/><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7.tmp"/></Relationships>
</file>

<file path=ppt/slides/_rels/slide6.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307497" y="258417"/>
            <a:ext cx="6808304" cy="3728049"/>
          </a:xfrm>
        </p:spPr>
        <p:txBody>
          <a:bodyPr>
            <a:normAutofit/>
          </a:bodyPr>
          <a:lstStyle/>
          <a:p>
            <a:r>
              <a:rPr lang="it-IT" dirty="0"/>
              <a:t>ANATOMIA E FISIOLOGIA DEL GIUNTO GASTROESOFAGEO</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6216493" y="4528378"/>
            <a:ext cx="4807347" cy="1713396"/>
          </a:xfrm>
        </p:spPr>
        <p:txBody>
          <a:bodyPr>
            <a:normAutofit/>
          </a:bodyPr>
          <a:lstStyle/>
          <a:p>
            <a:pPr algn="ctr"/>
            <a:r>
              <a:rPr lang="it-IT" sz="2800" b="1" dirty="0">
                <a:solidFill>
                  <a:srgbClr val="FFC000"/>
                </a:solidFill>
              </a:rPr>
              <a:t>LUIGI ANGRISANI</a:t>
            </a:r>
          </a:p>
          <a:p>
            <a:pPr algn="ctr"/>
            <a:endParaRPr lang="it-IT" sz="2800" b="1" dirty="0">
              <a:solidFill>
                <a:srgbClr val="FFC000"/>
              </a:solidFill>
            </a:endParaRPr>
          </a:p>
        </p:txBody>
      </p:sp>
      <p:sp>
        <p:nvSpPr>
          <p:cNvPr id="2" name="TextBox 3">
            <a:extLst>
              <a:ext uri="{FF2B5EF4-FFF2-40B4-BE49-F238E27FC236}">
                <a16:creationId xmlns:a16="http://schemas.microsoft.com/office/drawing/2014/main" id="{D0EFF3A5-8747-E205-A02D-698A361D4F66}"/>
              </a:ext>
            </a:extLst>
          </p:cNvPr>
          <p:cNvSpPr txBox="1"/>
          <p:nvPr/>
        </p:nvSpPr>
        <p:spPr>
          <a:xfrm>
            <a:off x="6464972" y="5178866"/>
            <a:ext cx="4070506" cy="8679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30000"/>
              </a:spcAft>
              <a:buClr>
                <a:srgbClr val="113388"/>
              </a:buClr>
              <a:buSzTx/>
              <a:buFont typeface="Wingdings" charset="0"/>
              <a:buNone/>
              <a:tabLst/>
              <a:defRPr/>
            </a:pPr>
            <a:r>
              <a:rPr kumimoji="0" lang="en-US" sz="1400" b="0" i="1" u="none" strike="noStrike" kern="1200" cap="none" spc="0" normalizeH="0" baseline="0" noProof="0" dirty="0">
                <a:ln>
                  <a:noFill/>
                </a:ln>
                <a:solidFill>
                  <a:srgbClr val="D8D8D5">
                    <a:lumMod val="25000"/>
                  </a:srgbClr>
                </a:solidFill>
                <a:effectLst/>
                <a:uLnTx/>
                <a:uFillTx/>
                <a:latin typeface="Georgia" panose="02040502050405020303" pitchFamily="18" charset="0"/>
                <a:ea typeface="Roboto" panose="02000000000000000000" pitchFamily="2" charset="0"/>
                <a:cs typeface="Roboto" panose="02000000000000000000" pitchFamily="2" charset="0"/>
              </a:rPr>
              <a:t>Associate Professor of General Surgery</a:t>
            </a:r>
          </a:p>
          <a:p>
            <a:pPr marL="0" marR="0" lvl="0" indent="0" algn="ctr" defTabSz="914400" rtl="0" eaLnBrk="1" fontAlgn="base" latinLnBrk="0" hangingPunct="1">
              <a:lnSpc>
                <a:spcPct val="100000"/>
              </a:lnSpc>
              <a:spcBef>
                <a:spcPct val="0"/>
              </a:spcBef>
              <a:spcAft>
                <a:spcPct val="30000"/>
              </a:spcAft>
              <a:buClr>
                <a:srgbClr val="113388"/>
              </a:buClr>
              <a:buSzTx/>
              <a:buFont typeface="Wingdings" charset="0"/>
              <a:buNone/>
              <a:tabLst/>
              <a:defRPr/>
            </a:pPr>
            <a:r>
              <a:rPr kumimoji="0" lang="en-US" sz="1400" b="0" i="1" u="none" strike="noStrike" kern="1200" cap="none" spc="0" normalizeH="0" baseline="0" noProof="0" dirty="0">
                <a:ln>
                  <a:noFill/>
                </a:ln>
                <a:solidFill>
                  <a:srgbClr val="D8D8D5">
                    <a:lumMod val="25000"/>
                  </a:srgbClr>
                </a:solidFill>
                <a:effectLst/>
                <a:uLnTx/>
                <a:uFillTx/>
                <a:latin typeface="Georgia" panose="02040502050405020303" pitchFamily="18" charset="0"/>
                <a:ea typeface="Roboto" panose="02000000000000000000" pitchFamily="2" charset="0"/>
                <a:cs typeface="Roboto" panose="02000000000000000000" pitchFamily="2" charset="0"/>
              </a:rPr>
              <a:t>Department of Public Health, “Federico II” </a:t>
            </a:r>
          </a:p>
          <a:p>
            <a:pPr marL="0" marR="0" lvl="0" indent="0" algn="ctr" defTabSz="914400" rtl="0" eaLnBrk="1" fontAlgn="base" latinLnBrk="0" hangingPunct="1">
              <a:lnSpc>
                <a:spcPct val="100000"/>
              </a:lnSpc>
              <a:spcBef>
                <a:spcPct val="0"/>
              </a:spcBef>
              <a:spcAft>
                <a:spcPct val="30000"/>
              </a:spcAft>
              <a:buClr>
                <a:srgbClr val="113388"/>
              </a:buClr>
              <a:buSzTx/>
              <a:buFont typeface="Wingdings" charset="0"/>
              <a:buNone/>
              <a:tabLst/>
              <a:defRPr/>
            </a:pPr>
            <a:r>
              <a:rPr kumimoji="0" lang="en-US" sz="1400" b="0" i="1" u="none" strike="noStrike" kern="1200" cap="none" spc="0" normalizeH="0" baseline="0" noProof="0" dirty="0">
                <a:ln>
                  <a:noFill/>
                </a:ln>
                <a:solidFill>
                  <a:srgbClr val="D8D8D5">
                    <a:lumMod val="25000"/>
                  </a:srgbClr>
                </a:solidFill>
                <a:effectLst/>
                <a:uLnTx/>
                <a:uFillTx/>
                <a:latin typeface="Georgia" panose="02040502050405020303" pitchFamily="18" charset="0"/>
                <a:ea typeface="Roboto" panose="02000000000000000000" pitchFamily="2" charset="0"/>
                <a:cs typeface="Roboto" panose="02000000000000000000" pitchFamily="2" charset="0"/>
              </a:rPr>
              <a:t>University, Naples, Italy</a:t>
            </a: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13988" y="274638"/>
            <a:ext cx="10339058" cy="638100"/>
          </a:xfrm>
        </p:spPr>
        <p:txBody>
          <a:bodyPr/>
          <a:lstStyle/>
          <a:p>
            <a:pPr algn="ctr"/>
            <a:r>
              <a:rPr lang="it-IT" sz="3600" b="1" dirty="0">
                <a:solidFill>
                  <a:srgbClr val="0070C0"/>
                </a:solidFill>
                <a:latin typeface="Arial" panose="020B0604020202020204" pitchFamily="34" charset="0"/>
                <a:cs typeface="Arial" panose="020B0604020202020204" pitchFamily="34" charset="0"/>
              </a:rPr>
              <a:t>ESOPHAGOGASTRIC JUNCTION (EGJ)</a:t>
            </a: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03" t="19030" r="50302" b="22948"/>
          <a:stretch/>
        </p:blipFill>
        <p:spPr bwMode="auto">
          <a:xfrm>
            <a:off x="0" y="912738"/>
            <a:ext cx="4227968" cy="4244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www.netterimages.com/images/vpv/000/000/008/8835-0550x047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804" b="58874"/>
          <a:stretch/>
        </p:blipFill>
        <p:spPr bwMode="auto">
          <a:xfrm>
            <a:off x="6397784" y="2830604"/>
            <a:ext cx="1877083" cy="246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21A15DF4-71EC-BFA2-8A30-10C08566527C}"/>
              </a:ext>
            </a:extLst>
          </p:cNvPr>
          <p:cNvSpPr txBox="1"/>
          <p:nvPr/>
        </p:nvSpPr>
        <p:spPr>
          <a:xfrm>
            <a:off x="8347295" y="4053953"/>
            <a:ext cx="1595309" cy="369332"/>
          </a:xfrm>
          <a:prstGeom prst="rect">
            <a:avLst/>
          </a:prstGeom>
          <a:noFill/>
        </p:spPr>
        <p:txBody>
          <a:bodyPr wrap="none" rtlCol="0">
            <a:spAutoFit/>
          </a:bodyPr>
          <a:lstStyle/>
          <a:p>
            <a:r>
              <a:rPr lang="it-IT" b="1" dirty="0" err="1">
                <a:solidFill>
                  <a:srgbClr val="0070C0"/>
                </a:solidFill>
                <a:latin typeface="Arial" panose="020B0604020202020204" pitchFamily="34" charset="0"/>
                <a:cs typeface="Arial" panose="020B0604020202020204" pitchFamily="34" charset="0"/>
              </a:rPr>
              <a:t>Hiatal</a:t>
            </a:r>
            <a:r>
              <a:rPr lang="it-IT" b="1" dirty="0">
                <a:solidFill>
                  <a:srgbClr val="0070C0"/>
                </a:solidFill>
                <a:latin typeface="Arial" panose="020B0604020202020204" pitchFamily="34" charset="0"/>
                <a:cs typeface="Arial" panose="020B0604020202020204" pitchFamily="34" charset="0"/>
              </a:rPr>
              <a:t> </a:t>
            </a:r>
            <a:r>
              <a:rPr lang="it-IT" b="1" dirty="0" err="1">
                <a:solidFill>
                  <a:srgbClr val="0070C0"/>
                </a:solidFill>
                <a:latin typeface="Arial" panose="020B0604020202020204" pitchFamily="34" charset="0"/>
                <a:cs typeface="Arial" panose="020B0604020202020204" pitchFamily="34" charset="0"/>
              </a:rPr>
              <a:t>Hernia</a:t>
            </a:r>
            <a:endParaRPr lang="it-IT" b="1" dirty="0">
              <a:solidFill>
                <a:srgbClr val="0070C0"/>
              </a:solidFill>
              <a:latin typeface="Arial" panose="020B0604020202020204" pitchFamily="34" charset="0"/>
              <a:cs typeface="Arial" panose="020B0604020202020204" pitchFamily="34" charset="0"/>
            </a:endParaRPr>
          </a:p>
        </p:txBody>
      </p:sp>
      <p:sp>
        <p:nvSpPr>
          <p:cNvPr id="4" name="Freccia a destra 3">
            <a:extLst>
              <a:ext uri="{FF2B5EF4-FFF2-40B4-BE49-F238E27FC236}">
                <a16:creationId xmlns:a16="http://schemas.microsoft.com/office/drawing/2014/main" id="{3C7827B6-0666-5B09-3FED-97FA6700E080}"/>
              </a:ext>
            </a:extLst>
          </p:cNvPr>
          <p:cNvSpPr/>
          <p:nvPr/>
        </p:nvSpPr>
        <p:spPr>
          <a:xfrm>
            <a:off x="4538804" y="4037443"/>
            <a:ext cx="1255414" cy="2949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28E55920-E0F0-4480-D576-8FD3F19F16E0}"/>
              </a:ext>
            </a:extLst>
          </p:cNvPr>
          <p:cNvPicPr>
            <a:picLocks noChangeAspect="1"/>
          </p:cNvPicPr>
          <p:nvPr/>
        </p:nvPicPr>
        <p:blipFill>
          <a:blip r:embed="rId4"/>
          <a:stretch>
            <a:fillRect/>
          </a:stretch>
        </p:blipFill>
        <p:spPr>
          <a:xfrm>
            <a:off x="3255801" y="1417456"/>
            <a:ext cx="8088192" cy="3882332"/>
          </a:xfrm>
          <a:prstGeom prst="rect">
            <a:avLst/>
          </a:prstGeom>
        </p:spPr>
      </p:pic>
      <p:sp>
        <p:nvSpPr>
          <p:cNvPr id="6" name="CasellaDiTesto 5">
            <a:extLst>
              <a:ext uri="{FF2B5EF4-FFF2-40B4-BE49-F238E27FC236}">
                <a16:creationId xmlns:a16="http://schemas.microsoft.com/office/drawing/2014/main" id="{59E7D410-EA3C-8743-AB0B-CDCAAA976B15}"/>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241627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a:extLst>
              <a:ext uri="{FF2B5EF4-FFF2-40B4-BE49-F238E27FC236}">
                <a16:creationId xmlns:a16="http://schemas.microsoft.com/office/drawing/2014/main" id="{A36CF15D-4A34-1DEB-60F2-D1598D992937}"/>
              </a:ext>
            </a:extLst>
          </p:cNvPr>
          <p:cNvGraphicFramePr>
            <a:graphicFrameLocks noChangeAspect="1"/>
          </p:cNvGraphicFramePr>
          <p:nvPr/>
        </p:nvGraphicFramePr>
        <p:xfrm>
          <a:off x="914401" y="1050202"/>
          <a:ext cx="9392572" cy="4757595"/>
        </p:xfrm>
        <a:graphic>
          <a:graphicData uri="http://schemas.openxmlformats.org/presentationml/2006/ole">
            <mc:AlternateContent xmlns:mc="http://schemas.openxmlformats.org/markup-compatibility/2006">
              <mc:Choice xmlns:v="urn:schemas-microsoft-com:vml" Requires="v">
                <p:oleObj name="Bitmap Image" r:id="rId2" imgW="4863960" imgH="2463840" progId="PBrush">
                  <p:embed/>
                </p:oleObj>
              </mc:Choice>
              <mc:Fallback>
                <p:oleObj name="Bitmap Image" r:id="rId2" imgW="4863960" imgH="2463840" progId="PBrush">
                  <p:embed/>
                  <p:pic>
                    <p:nvPicPr>
                      <p:cNvPr id="4" name="Oggetto 3">
                        <a:extLst>
                          <a:ext uri="{FF2B5EF4-FFF2-40B4-BE49-F238E27FC236}">
                            <a16:creationId xmlns:a16="http://schemas.microsoft.com/office/drawing/2014/main" id="{A36CF15D-4A34-1DEB-60F2-D1598D992937}"/>
                          </a:ext>
                        </a:extLst>
                      </p:cNvPr>
                      <p:cNvPicPr/>
                      <p:nvPr/>
                    </p:nvPicPr>
                    <p:blipFill>
                      <a:blip r:embed="rId3"/>
                      <a:stretch>
                        <a:fillRect/>
                      </a:stretch>
                    </p:blipFill>
                    <p:spPr>
                      <a:xfrm>
                        <a:off x="914401" y="1050202"/>
                        <a:ext cx="9392572" cy="4757595"/>
                      </a:xfrm>
                      <a:prstGeom prst="rect">
                        <a:avLst/>
                      </a:prstGeom>
                    </p:spPr>
                  </p:pic>
                </p:oleObj>
              </mc:Fallback>
            </mc:AlternateContent>
          </a:graphicData>
        </a:graphic>
      </p:graphicFrame>
      <p:sp>
        <p:nvSpPr>
          <p:cNvPr id="6" name="CasellaDiTesto 5">
            <a:extLst>
              <a:ext uri="{FF2B5EF4-FFF2-40B4-BE49-F238E27FC236}">
                <a16:creationId xmlns:a16="http://schemas.microsoft.com/office/drawing/2014/main" id="{24E72009-7D8A-5F28-9A80-A877E128E5AE}"/>
              </a:ext>
            </a:extLst>
          </p:cNvPr>
          <p:cNvSpPr txBox="1"/>
          <p:nvPr/>
        </p:nvSpPr>
        <p:spPr>
          <a:xfrm>
            <a:off x="661737" y="536299"/>
            <a:ext cx="6097604" cy="369332"/>
          </a:xfrm>
          <a:prstGeom prst="rect">
            <a:avLst/>
          </a:prstGeom>
          <a:noFill/>
        </p:spPr>
        <p:txBody>
          <a:bodyPr wrap="square">
            <a:spAutoFit/>
          </a:bodyPr>
          <a:lstStyle/>
          <a:p>
            <a:r>
              <a:rPr lang="es-ES" b="1" i="0" u="sng" dirty="0">
                <a:effectLst/>
                <a:latin typeface="Helvetica Neue"/>
                <a:hlinkClick r:id="rId4">
                  <a:extLst>
                    <a:ext uri="{A12FA001-AC4F-418D-AE19-62706E023703}">
                      <ahyp:hlinkClr xmlns:ahyp="http://schemas.microsoft.com/office/drawing/2018/hyperlinkcolor" val="tx"/>
                    </a:ext>
                  </a:extLst>
                </a:hlinkClick>
              </a:rPr>
              <a:t>Ann Surg.</a:t>
            </a:r>
            <a:r>
              <a:rPr lang="es-ES" b="1" i="0" dirty="0">
                <a:effectLst/>
                <a:latin typeface="Helvetica Neue"/>
              </a:rPr>
              <a:t> 1919 Mar; 69(3): 254–270.</a:t>
            </a:r>
            <a:endParaRPr lang="it-IT" b="1" dirty="0"/>
          </a:p>
        </p:txBody>
      </p:sp>
      <p:graphicFrame>
        <p:nvGraphicFramePr>
          <p:cNvPr id="2" name="Oggetto 1">
            <a:extLst>
              <a:ext uri="{FF2B5EF4-FFF2-40B4-BE49-F238E27FC236}">
                <a16:creationId xmlns:a16="http://schemas.microsoft.com/office/drawing/2014/main" id="{0240AD9A-EE20-25BB-2AA5-E57C03E74DFD}"/>
              </a:ext>
            </a:extLst>
          </p:cNvPr>
          <p:cNvGraphicFramePr>
            <a:graphicFrameLocks noChangeAspect="1"/>
          </p:cNvGraphicFramePr>
          <p:nvPr/>
        </p:nvGraphicFramePr>
        <p:xfrm>
          <a:off x="9385298" y="905631"/>
          <a:ext cx="2569277" cy="2480681"/>
        </p:xfrm>
        <a:graphic>
          <a:graphicData uri="http://schemas.openxmlformats.org/presentationml/2006/ole">
            <mc:AlternateContent xmlns:mc="http://schemas.openxmlformats.org/markup-compatibility/2006">
              <mc:Choice xmlns:v="urn:schemas-microsoft-com:vml" Requires="v">
                <p:oleObj name="Bitmap Image" r:id="rId5" imgW="736560" imgH="711360" progId="PBrush">
                  <p:embed/>
                </p:oleObj>
              </mc:Choice>
              <mc:Fallback>
                <p:oleObj name="Bitmap Image" r:id="rId5" imgW="736560" imgH="711360" progId="PBrush">
                  <p:embed/>
                  <p:pic>
                    <p:nvPicPr>
                      <p:cNvPr id="2" name="Oggetto 1">
                        <a:extLst>
                          <a:ext uri="{FF2B5EF4-FFF2-40B4-BE49-F238E27FC236}">
                            <a16:creationId xmlns:a16="http://schemas.microsoft.com/office/drawing/2014/main" id="{0240AD9A-EE20-25BB-2AA5-E57C03E74DFD}"/>
                          </a:ext>
                        </a:extLst>
                      </p:cNvPr>
                      <p:cNvPicPr/>
                      <p:nvPr/>
                    </p:nvPicPr>
                    <p:blipFill>
                      <a:blip r:embed="rId6"/>
                      <a:stretch>
                        <a:fillRect/>
                      </a:stretch>
                    </p:blipFill>
                    <p:spPr>
                      <a:xfrm>
                        <a:off x="9385298" y="905631"/>
                        <a:ext cx="2569277" cy="2480681"/>
                      </a:xfrm>
                      <a:prstGeom prst="rect">
                        <a:avLst/>
                      </a:prstGeom>
                    </p:spPr>
                  </p:pic>
                </p:oleObj>
              </mc:Fallback>
            </mc:AlternateContent>
          </a:graphicData>
        </a:graphic>
      </p:graphicFrame>
      <p:sp>
        <p:nvSpPr>
          <p:cNvPr id="3" name="CasellaDiTesto 2">
            <a:extLst>
              <a:ext uri="{FF2B5EF4-FFF2-40B4-BE49-F238E27FC236}">
                <a16:creationId xmlns:a16="http://schemas.microsoft.com/office/drawing/2014/main" id="{5F2FAB5C-2D19-CAFC-8EDA-8DFBE528005B}"/>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2922085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a:extLst>
              <a:ext uri="{FF2B5EF4-FFF2-40B4-BE49-F238E27FC236}">
                <a16:creationId xmlns:a16="http://schemas.microsoft.com/office/drawing/2014/main" id="{EC2AFD13-7F63-14DE-3FEF-516362EDB720}"/>
              </a:ext>
            </a:extLst>
          </p:cNvPr>
          <p:cNvGraphicFramePr>
            <a:graphicFrameLocks noChangeAspect="1"/>
          </p:cNvGraphicFramePr>
          <p:nvPr/>
        </p:nvGraphicFramePr>
        <p:xfrm>
          <a:off x="115503" y="943275"/>
          <a:ext cx="5648905" cy="5252336"/>
        </p:xfrm>
        <a:graphic>
          <a:graphicData uri="http://schemas.openxmlformats.org/presentationml/2006/ole">
            <mc:AlternateContent xmlns:mc="http://schemas.openxmlformats.org/markup-compatibility/2006">
              <mc:Choice xmlns:v="urn:schemas-microsoft-com:vml" Requires="v">
                <p:oleObj name="Bitmap Image" r:id="rId2" imgW="4070520" imgH="3784680" progId="PBrush">
                  <p:embed/>
                </p:oleObj>
              </mc:Choice>
              <mc:Fallback>
                <p:oleObj name="Bitmap Image" r:id="rId2" imgW="4070520" imgH="3784680" progId="PBrush">
                  <p:embed/>
                  <p:pic>
                    <p:nvPicPr>
                      <p:cNvPr id="2" name="Oggetto 1">
                        <a:extLst>
                          <a:ext uri="{FF2B5EF4-FFF2-40B4-BE49-F238E27FC236}">
                            <a16:creationId xmlns:a16="http://schemas.microsoft.com/office/drawing/2014/main" id="{EC2AFD13-7F63-14DE-3FEF-516362EDB720}"/>
                          </a:ext>
                        </a:extLst>
                      </p:cNvPr>
                      <p:cNvPicPr/>
                      <p:nvPr/>
                    </p:nvPicPr>
                    <p:blipFill>
                      <a:blip r:embed="rId3"/>
                      <a:stretch>
                        <a:fillRect/>
                      </a:stretch>
                    </p:blipFill>
                    <p:spPr>
                      <a:xfrm>
                        <a:off x="115503" y="943275"/>
                        <a:ext cx="5648905" cy="5252336"/>
                      </a:xfrm>
                      <a:prstGeom prst="rect">
                        <a:avLst/>
                      </a:prstGeom>
                    </p:spPr>
                  </p:pic>
                </p:oleObj>
              </mc:Fallback>
            </mc:AlternateContent>
          </a:graphicData>
        </a:graphic>
      </p:graphicFrame>
      <p:graphicFrame>
        <p:nvGraphicFramePr>
          <p:cNvPr id="3" name="Oggetto 2">
            <a:extLst>
              <a:ext uri="{FF2B5EF4-FFF2-40B4-BE49-F238E27FC236}">
                <a16:creationId xmlns:a16="http://schemas.microsoft.com/office/drawing/2014/main" id="{1C63B631-A13B-F669-E252-A1138F086038}"/>
              </a:ext>
            </a:extLst>
          </p:cNvPr>
          <p:cNvGraphicFramePr>
            <a:graphicFrameLocks noChangeAspect="1"/>
          </p:cNvGraphicFramePr>
          <p:nvPr/>
        </p:nvGraphicFramePr>
        <p:xfrm>
          <a:off x="5764408" y="1521260"/>
          <a:ext cx="5650959" cy="4393465"/>
        </p:xfrm>
        <a:graphic>
          <a:graphicData uri="http://schemas.openxmlformats.org/presentationml/2006/ole">
            <mc:AlternateContent xmlns:mc="http://schemas.openxmlformats.org/markup-compatibility/2006">
              <mc:Choice xmlns:v="urn:schemas-microsoft-com:vml" Requires="v">
                <p:oleObj name="Bitmap Image" r:id="rId4" imgW="4622760" imgH="3594240" progId="PBrush">
                  <p:embed/>
                </p:oleObj>
              </mc:Choice>
              <mc:Fallback>
                <p:oleObj name="Bitmap Image" r:id="rId4" imgW="4622760" imgH="3594240" progId="PBrush">
                  <p:embed/>
                  <p:pic>
                    <p:nvPicPr>
                      <p:cNvPr id="3" name="Oggetto 2">
                        <a:extLst>
                          <a:ext uri="{FF2B5EF4-FFF2-40B4-BE49-F238E27FC236}">
                            <a16:creationId xmlns:a16="http://schemas.microsoft.com/office/drawing/2014/main" id="{1C63B631-A13B-F669-E252-A1138F086038}"/>
                          </a:ext>
                        </a:extLst>
                      </p:cNvPr>
                      <p:cNvPicPr/>
                      <p:nvPr/>
                    </p:nvPicPr>
                    <p:blipFill>
                      <a:blip r:embed="rId5"/>
                      <a:stretch>
                        <a:fillRect/>
                      </a:stretch>
                    </p:blipFill>
                    <p:spPr>
                      <a:xfrm>
                        <a:off x="5764408" y="1521260"/>
                        <a:ext cx="5650959" cy="4393465"/>
                      </a:xfrm>
                      <a:prstGeom prst="rect">
                        <a:avLst/>
                      </a:prstGeom>
                    </p:spPr>
                  </p:pic>
                </p:oleObj>
              </mc:Fallback>
            </mc:AlternateContent>
          </a:graphicData>
        </a:graphic>
      </p:graphicFrame>
      <p:sp>
        <p:nvSpPr>
          <p:cNvPr id="4" name="CasellaDiTesto 3">
            <a:extLst>
              <a:ext uri="{FF2B5EF4-FFF2-40B4-BE49-F238E27FC236}">
                <a16:creationId xmlns:a16="http://schemas.microsoft.com/office/drawing/2014/main" id="{F81AB955-D0B0-2B6E-C7C0-7CB99C8B6383}"/>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1294368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ggetto 14">
            <a:extLst>
              <a:ext uri="{FF2B5EF4-FFF2-40B4-BE49-F238E27FC236}">
                <a16:creationId xmlns:a16="http://schemas.microsoft.com/office/drawing/2014/main" id="{C1B2F318-A0D0-3D65-3181-217775D28BAD}"/>
              </a:ext>
            </a:extLst>
          </p:cNvPr>
          <p:cNvGraphicFramePr>
            <a:graphicFrameLocks noChangeAspect="1"/>
          </p:cNvGraphicFramePr>
          <p:nvPr/>
        </p:nvGraphicFramePr>
        <p:xfrm>
          <a:off x="365761" y="1305748"/>
          <a:ext cx="7285031" cy="4246504"/>
        </p:xfrm>
        <a:graphic>
          <a:graphicData uri="http://schemas.openxmlformats.org/presentationml/2006/ole">
            <mc:AlternateContent xmlns:mc="http://schemas.openxmlformats.org/markup-compatibility/2006">
              <mc:Choice xmlns:v="urn:schemas-microsoft-com:vml" Requires="v">
                <p:oleObj name="Bitmap Image" r:id="rId2" imgW="4978440" imgH="2901960" progId="PBrush">
                  <p:embed/>
                </p:oleObj>
              </mc:Choice>
              <mc:Fallback>
                <p:oleObj name="Bitmap Image" r:id="rId2" imgW="4978440" imgH="2901960" progId="PBrush">
                  <p:embed/>
                  <p:pic>
                    <p:nvPicPr>
                      <p:cNvPr id="15" name="Oggetto 14">
                        <a:extLst>
                          <a:ext uri="{FF2B5EF4-FFF2-40B4-BE49-F238E27FC236}">
                            <a16:creationId xmlns:a16="http://schemas.microsoft.com/office/drawing/2014/main" id="{C1B2F318-A0D0-3D65-3181-217775D28BAD}"/>
                          </a:ext>
                        </a:extLst>
                      </p:cNvPr>
                      <p:cNvPicPr/>
                      <p:nvPr/>
                    </p:nvPicPr>
                    <p:blipFill>
                      <a:blip r:embed="rId3"/>
                      <a:stretch>
                        <a:fillRect/>
                      </a:stretch>
                    </p:blipFill>
                    <p:spPr>
                      <a:xfrm>
                        <a:off x="365761" y="1305748"/>
                        <a:ext cx="7285031" cy="4246504"/>
                      </a:xfrm>
                      <a:prstGeom prst="rect">
                        <a:avLst/>
                      </a:prstGeom>
                    </p:spPr>
                  </p:pic>
                </p:oleObj>
              </mc:Fallback>
            </mc:AlternateContent>
          </a:graphicData>
        </a:graphic>
      </p:graphicFrame>
      <p:pic>
        <p:nvPicPr>
          <p:cNvPr id="16" name="Immagine 15">
            <a:extLst>
              <a:ext uri="{FF2B5EF4-FFF2-40B4-BE49-F238E27FC236}">
                <a16:creationId xmlns:a16="http://schemas.microsoft.com/office/drawing/2014/main" id="{8F513C33-4DA6-04A7-C1D5-92E824FEDF0D}"/>
              </a:ext>
            </a:extLst>
          </p:cNvPr>
          <p:cNvPicPr>
            <a:picLocks noChangeAspect="1"/>
          </p:cNvPicPr>
          <p:nvPr/>
        </p:nvPicPr>
        <p:blipFill>
          <a:blip r:embed="rId4"/>
          <a:stretch>
            <a:fillRect/>
          </a:stretch>
        </p:blipFill>
        <p:spPr>
          <a:xfrm>
            <a:off x="8420987" y="1305748"/>
            <a:ext cx="3177454" cy="4246504"/>
          </a:xfrm>
          <a:prstGeom prst="rect">
            <a:avLst/>
          </a:prstGeom>
        </p:spPr>
      </p:pic>
      <p:sp>
        <p:nvSpPr>
          <p:cNvPr id="2" name="CasellaDiTesto 1">
            <a:extLst>
              <a:ext uri="{FF2B5EF4-FFF2-40B4-BE49-F238E27FC236}">
                <a16:creationId xmlns:a16="http://schemas.microsoft.com/office/drawing/2014/main" id="{B8991EBD-A5CF-53E4-B956-9298BC7D4B94}"/>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3448281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ggetto 13">
            <a:extLst>
              <a:ext uri="{FF2B5EF4-FFF2-40B4-BE49-F238E27FC236}">
                <a16:creationId xmlns:a16="http://schemas.microsoft.com/office/drawing/2014/main" id="{EB46F71D-50F3-707C-A624-4C28E6931F42}"/>
              </a:ext>
            </a:extLst>
          </p:cNvPr>
          <p:cNvGraphicFramePr>
            <a:graphicFrameLocks noChangeAspect="1"/>
          </p:cNvGraphicFramePr>
          <p:nvPr/>
        </p:nvGraphicFramePr>
        <p:xfrm>
          <a:off x="1919647" y="105878"/>
          <a:ext cx="8352705" cy="2425717"/>
        </p:xfrm>
        <a:graphic>
          <a:graphicData uri="http://schemas.openxmlformats.org/presentationml/2006/ole">
            <mc:AlternateContent xmlns:mc="http://schemas.openxmlformats.org/markup-compatibility/2006">
              <mc:Choice xmlns:v="urn:schemas-microsoft-com:vml" Requires="v">
                <p:oleObj name="Bitmap Image" r:id="rId2" imgW="4635360" imgH="1346040" progId="PBrush">
                  <p:embed/>
                </p:oleObj>
              </mc:Choice>
              <mc:Fallback>
                <p:oleObj name="Bitmap Image" r:id="rId2" imgW="4635360" imgH="1346040" progId="PBrush">
                  <p:embed/>
                  <p:pic>
                    <p:nvPicPr>
                      <p:cNvPr id="14" name="Oggetto 13">
                        <a:extLst>
                          <a:ext uri="{FF2B5EF4-FFF2-40B4-BE49-F238E27FC236}">
                            <a16:creationId xmlns:a16="http://schemas.microsoft.com/office/drawing/2014/main" id="{EB46F71D-50F3-707C-A624-4C28E6931F42}"/>
                          </a:ext>
                        </a:extLst>
                      </p:cNvPr>
                      <p:cNvPicPr/>
                      <p:nvPr/>
                    </p:nvPicPr>
                    <p:blipFill>
                      <a:blip r:embed="rId3"/>
                      <a:stretch>
                        <a:fillRect/>
                      </a:stretch>
                    </p:blipFill>
                    <p:spPr>
                      <a:xfrm>
                        <a:off x="1919647" y="105878"/>
                        <a:ext cx="8352705" cy="2425717"/>
                      </a:xfrm>
                      <a:prstGeom prst="rect">
                        <a:avLst/>
                      </a:prstGeom>
                    </p:spPr>
                  </p:pic>
                </p:oleObj>
              </mc:Fallback>
            </mc:AlternateContent>
          </a:graphicData>
        </a:graphic>
      </p:graphicFrame>
      <p:graphicFrame>
        <p:nvGraphicFramePr>
          <p:cNvPr id="4" name="Oggetto 3">
            <a:extLst>
              <a:ext uri="{FF2B5EF4-FFF2-40B4-BE49-F238E27FC236}">
                <a16:creationId xmlns:a16="http://schemas.microsoft.com/office/drawing/2014/main" id="{1BDBDB4A-4895-A1BE-8530-9B2D48FF0B23}"/>
              </a:ext>
            </a:extLst>
          </p:cNvPr>
          <p:cNvGraphicFramePr>
            <a:graphicFrameLocks noChangeAspect="1"/>
          </p:cNvGraphicFramePr>
          <p:nvPr/>
        </p:nvGraphicFramePr>
        <p:xfrm>
          <a:off x="490889" y="2531596"/>
          <a:ext cx="6828108" cy="1347386"/>
        </p:xfrm>
        <a:graphic>
          <a:graphicData uri="http://schemas.openxmlformats.org/presentationml/2006/ole">
            <mc:AlternateContent xmlns:mc="http://schemas.openxmlformats.org/markup-compatibility/2006">
              <mc:Choice xmlns:v="urn:schemas-microsoft-com:vml" Requires="v">
                <p:oleObj name="Bitmap Image" r:id="rId4" imgW="4280040" imgH="844560" progId="PBrush">
                  <p:embed/>
                </p:oleObj>
              </mc:Choice>
              <mc:Fallback>
                <p:oleObj name="Bitmap Image" r:id="rId4" imgW="4280040" imgH="844560" progId="PBrush">
                  <p:embed/>
                  <p:pic>
                    <p:nvPicPr>
                      <p:cNvPr id="4" name="Oggetto 3">
                        <a:extLst>
                          <a:ext uri="{FF2B5EF4-FFF2-40B4-BE49-F238E27FC236}">
                            <a16:creationId xmlns:a16="http://schemas.microsoft.com/office/drawing/2014/main" id="{1BDBDB4A-4895-A1BE-8530-9B2D48FF0B23}"/>
                          </a:ext>
                        </a:extLst>
                      </p:cNvPr>
                      <p:cNvPicPr/>
                      <p:nvPr/>
                    </p:nvPicPr>
                    <p:blipFill>
                      <a:blip r:embed="rId5"/>
                      <a:stretch>
                        <a:fillRect/>
                      </a:stretch>
                    </p:blipFill>
                    <p:spPr>
                      <a:xfrm>
                        <a:off x="490889" y="2531596"/>
                        <a:ext cx="6828108" cy="1347386"/>
                      </a:xfrm>
                      <a:prstGeom prst="rect">
                        <a:avLst/>
                      </a:prstGeom>
                    </p:spPr>
                  </p:pic>
                </p:oleObj>
              </mc:Fallback>
            </mc:AlternateContent>
          </a:graphicData>
        </a:graphic>
      </p:graphicFrame>
      <p:graphicFrame>
        <p:nvGraphicFramePr>
          <p:cNvPr id="5" name="Oggetto 4">
            <a:extLst>
              <a:ext uri="{FF2B5EF4-FFF2-40B4-BE49-F238E27FC236}">
                <a16:creationId xmlns:a16="http://schemas.microsoft.com/office/drawing/2014/main" id="{ACB1615E-738B-E975-9F37-5B46B3F85856}"/>
              </a:ext>
            </a:extLst>
          </p:cNvPr>
          <p:cNvGraphicFramePr>
            <a:graphicFrameLocks noChangeAspect="1"/>
          </p:cNvGraphicFramePr>
          <p:nvPr/>
        </p:nvGraphicFramePr>
        <p:xfrm>
          <a:off x="336884" y="4288206"/>
          <a:ext cx="6860807" cy="2586862"/>
        </p:xfrm>
        <a:graphic>
          <a:graphicData uri="http://schemas.openxmlformats.org/presentationml/2006/ole">
            <mc:AlternateContent xmlns:mc="http://schemas.openxmlformats.org/markup-compatibility/2006">
              <mc:Choice xmlns:v="urn:schemas-microsoft-com:vml" Requires="v">
                <p:oleObj name="Bitmap Image" r:id="rId6" imgW="4648320" imgH="1752480" progId="PBrush">
                  <p:embed/>
                </p:oleObj>
              </mc:Choice>
              <mc:Fallback>
                <p:oleObj name="Bitmap Image" r:id="rId6" imgW="4648320" imgH="1752480" progId="PBrush">
                  <p:embed/>
                  <p:pic>
                    <p:nvPicPr>
                      <p:cNvPr id="5" name="Oggetto 4">
                        <a:extLst>
                          <a:ext uri="{FF2B5EF4-FFF2-40B4-BE49-F238E27FC236}">
                            <a16:creationId xmlns:a16="http://schemas.microsoft.com/office/drawing/2014/main" id="{ACB1615E-738B-E975-9F37-5B46B3F85856}"/>
                          </a:ext>
                        </a:extLst>
                      </p:cNvPr>
                      <p:cNvPicPr/>
                      <p:nvPr/>
                    </p:nvPicPr>
                    <p:blipFill>
                      <a:blip r:embed="rId7"/>
                      <a:stretch>
                        <a:fillRect/>
                      </a:stretch>
                    </p:blipFill>
                    <p:spPr>
                      <a:xfrm>
                        <a:off x="336884" y="4288206"/>
                        <a:ext cx="6860807" cy="2586862"/>
                      </a:xfrm>
                      <a:prstGeom prst="rect">
                        <a:avLst/>
                      </a:prstGeom>
                    </p:spPr>
                  </p:pic>
                </p:oleObj>
              </mc:Fallback>
            </mc:AlternateContent>
          </a:graphicData>
        </a:graphic>
      </p:graphicFrame>
      <p:graphicFrame>
        <p:nvGraphicFramePr>
          <p:cNvPr id="6" name="Oggetto 5">
            <a:extLst>
              <a:ext uri="{FF2B5EF4-FFF2-40B4-BE49-F238E27FC236}">
                <a16:creationId xmlns:a16="http://schemas.microsoft.com/office/drawing/2014/main" id="{ECA80F81-062F-7CAE-C462-80FC8D8B8FD6}"/>
              </a:ext>
            </a:extLst>
          </p:cNvPr>
          <p:cNvGraphicFramePr>
            <a:graphicFrameLocks noChangeAspect="1"/>
          </p:cNvGraphicFramePr>
          <p:nvPr/>
        </p:nvGraphicFramePr>
        <p:xfrm>
          <a:off x="7293347" y="2781701"/>
          <a:ext cx="4694584" cy="3346568"/>
        </p:xfrm>
        <a:graphic>
          <a:graphicData uri="http://schemas.openxmlformats.org/presentationml/2006/ole">
            <mc:AlternateContent xmlns:mc="http://schemas.openxmlformats.org/markup-compatibility/2006">
              <mc:Choice xmlns:v="urn:schemas-microsoft-com:vml" Requires="v">
                <p:oleObj name="Bitmap Image" r:id="rId8" imgW="4444920" imgH="3168720" progId="PBrush">
                  <p:embed/>
                </p:oleObj>
              </mc:Choice>
              <mc:Fallback>
                <p:oleObj name="Bitmap Image" r:id="rId8" imgW="4444920" imgH="3168720" progId="PBrush">
                  <p:embed/>
                  <p:pic>
                    <p:nvPicPr>
                      <p:cNvPr id="6" name="Oggetto 5">
                        <a:extLst>
                          <a:ext uri="{FF2B5EF4-FFF2-40B4-BE49-F238E27FC236}">
                            <a16:creationId xmlns:a16="http://schemas.microsoft.com/office/drawing/2014/main" id="{ECA80F81-062F-7CAE-C462-80FC8D8B8FD6}"/>
                          </a:ext>
                        </a:extLst>
                      </p:cNvPr>
                      <p:cNvPicPr/>
                      <p:nvPr/>
                    </p:nvPicPr>
                    <p:blipFill>
                      <a:blip r:embed="rId9"/>
                      <a:stretch>
                        <a:fillRect/>
                      </a:stretch>
                    </p:blipFill>
                    <p:spPr>
                      <a:xfrm>
                        <a:off x="7293347" y="2781701"/>
                        <a:ext cx="4694584" cy="3346568"/>
                      </a:xfrm>
                      <a:prstGeom prst="rect">
                        <a:avLst/>
                      </a:prstGeom>
                    </p:spPr>
                  </p:pic>
                </p:oleObj>
              </mc:Fallback>
            </mc:AlternateContent>
          </a:graphicData>
        </a:graphic>
      </p:graphicFrame>
      <p:sp>
        <p:nvSpPr>
          <p:cNvPr id="8" name="CasellaDiTesto 7">
            <a:extLst>
              <a:ext uri="{FF2B5EF4-FFF2-40B4-BE49-F238E27FC236}">
                <a16:creationId xmlns:a16="http://schemas.microsoft.com/office/drawing/2014/main" id="{254C1EEC-B1D5-A0F2-9562-9B8D63DE3170}"/>
              </a:ext>
            </a:extLst>
          </p:cNvPr>
          <p:cNvSpPr txBox="1"/>
          <p:nvPr/>
        </p:nvSpPr>
        <p:spPr>
          <a:xfrm>
            <a:off x="247851" y="1682635"/>
            <a:ext cx="4285648" cy="369332"/>
          </a:xfrm>
          <a:prstGeom prst="rect">
            <a:avLst/>
          </a:prstGeom>
          <a:noFill/>
        </p:spPr>
        <p:txBody>
          <a:bodyPr wrap="square">
            <a:spAutoFit/>
          </a:bodyPr>
          <a:lstStyle/>
          <a:p>
            <a:r>
              <a:rPr lang="en-US" dirty="0"/>
              <a:t>American ,Journal of Digestive Diseases </a:t>
            </a:r>
            <a:endParaRPr lang="it-IT" dirty="0"/>
          </a:p>
        </p:txBody>
      </p:sp>
      <p:sp>
        <p:nvSpPr>
          <p:cNvPr id="9" name="CasellaDiTesto 8">
            <a:extLst>
              <a:ext uri="{FF2B5EF4-FFF2-40B4-BE49-F238E27FC236}">
                <a16:creationId xmlns:a16="http://schemas.microsoft.com/office/drawing/2014/main" id="{7F12962F-D539-E690-E050-0E7543328A98}"/>
              </a:ext>
            </a:extLst>
          </p:cNvPr>
          <p:cNvSpPr txBox="1"/>
          <p:nvPr/>
        </p:nvSpPr>
        <p:spPr>
          <a:xfrm>
            <a:off x="244851" y="2071218"/>
            <a:ext cx="3349592" cy="369332"/>
          </a:xfrm>
          <a:prstGeom prst="rect">
            <a:avLst/>
          </a:prstGeom>
          <a:noFill/>
        </p:spPr>
        <p:txBody>
          <a:bodyPr wrap="square" rtlCol="0">
            <a:spAutoFit/>
          </a:bodyPr>
          <a:lstStyle/>
          <a:p>
            <a:r>
              <a:rPr lang="en-US" dirty="0"/>
              <a:t>1961</a:t>
            </a:r>
            <a:endParaRPr lang="it-IT" dirty="0"/>
          </a:p>
        </p:txBody>
      </p:sp>
      <p:sp>
        <p:nvSpPr>
          <p:cNvPr id="2" name="CasellaDiTesto 1">
            <a:extLst>
              <a:ext uri="{FF2B5EF4-FFF2-40B4-BE49-F238E27FC236}">
                <a16:creationId xmlns:a16="http://schemas.microsoft.com/office/drawing/2014/main" id="{E5F231B3-BC52-AC4C-41B6-3684CC5F9EDF}"/>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2425052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a:extLst>
              <a:ext uri="{FF2B5EF4-FFF2-40B4-BE49-F238E27FC236}">
                <a16:creationId xmlns:a16="http://schemas.microsoft.com/office/drawing/2014/main" id="{FE24AB14-9F22-B970-5047-6FA096540359}"/>
              </a:ext>
            </a:extLst>
          </p:cNvPr>
          <p:cNvGraphicFramePr>
            <a:graphicFrameLocks noChangeAspect="1"/>
          </p:cNvGraphicFramePr>
          <p:nvPr/>
        </p:nvGraphicFramePr>
        <p:xfrm>
          <a:off x="68300" y="695465"/>
          <a:ext cx="6656621" cy="3770533"/>
        </p:xfrm>
        <a:graphic>
          <a:graphicData uri="http://schemas.openxmlformats.org/presentationml/2006/ole">
            <mc:AlternateContent xmlns:mc="http://schemas.openxmlformats.org/markup-compatibility/2006">
              <mc:Choice xmlns:v="urn:schemas-microsoft-com:vml" Requires="v">
                <p:oleObj name="Bitmap Image" r:id="rId2" imgW="4540320" imgH="2571840" progId="PBrush">
                  <p:embed/>
                </p:oleObj>
              </mc:Choice>
              <mc:Fallback>
                <p:oleObj name="Bitmap Image" r:id="rId2" imgW="4540320" imgH="2571840" progId="PBrush">
                  <p:embed/>
                  <p:pic>
                    <p:nvPicPr>
                      <p:cNvPr id="4" name="Oggetto 3">
                        <a:extLst>
                          <a:ext uri="{FF2B5EF4-FFF2-40B4-BE49-F238E27FC236}">
                            <a16:creationId xmlns:a16="http://schemas.microsoft.com/office/drawing/2014/main" id="{FE24AB14-9F22-B970-5047-6FA096540359}"/>
                          </a:ext>
                        </a:extLst>
                      </p:cNvPr>
                      <p:cNvPicPr/>
                      <p:nvPr/>
                    </p:nvPicPr>
                    <p:blipFill>
                      <a:blip r:embed="rId3"/>
                      <a:stretch>
                        <a:fillRect/>
                      </a:stretch>
                    </p:blipFill>
                    <p:spPr>
                      <a:xfrm>
                        <a:off x="68300" y="695465"/>
                        <a:ext cx="6656621" cy="3770533"/>
                      </a:xfrm>
                      <a:prstGeom prst="rect">
                        <a:avLst/>
                      </a:prstGeom>
                    </p:spPr>
                  </p:pic>
                </p:oleObj>
              </mc:Fallback>
            </mc:AlternateContent>
          </a:graphicData>
        </a:graphic>
      </p:graphicFrame>
      <p:graphicFrame>
        <p:nvGraphicFramePr>
          <p:cNvPr id="5" name="Oggetto 4">
            <a:extLst>
              <a:ext uri="{FF2B5EF4-FFF2-40B4-BE49-F238E27FC236}">
                <a16:creationId xmlns:a16="http://schemas.microsoft.com/office/drawing/2014/main" id="{EAEEAC83-FB7A-DFA6-CF61-26670C95A501}"/>
              </a:ext>
            </a:extLst>
          </p:cNvPr>
          <p:cNvGraphicFramePr>
            <a:graphicFrameLocks noChangeAspect="1"/>
          </p:cNvGraphicFramePr>
          <p:nvPr/>
        </p:nvGraphicFramePr>
        <p:xfrm>
          <a:off x="6724921" y="511423"/>
          <a:ext cx="5467079" cy="4600628"/>
        </p:xfrm>
        <a:graphic>
          <a:graphicData uri="http://schemas.openxmlformats.org/presentationml/2006/ole">
            <mc:AlternateContent xmlns:mc="http://schemas.openxmlformats.org/markup-compatibility/2006">
              <mc:Choice xmlns:v="urn:schemas-microsoft-com:vml" Requires="v">
                <p:oleObj name="Bitmap Image" r:id="rId4" imgW="4527720" imgH="3809880" progId="PBrush">
                  <p:embed/>
                </p:oleObj>
              </mc:Choice>
              <mc:Fallback>
                <p:oleObj name="Bitmap Image" r:id="rId4" imgW="4527720" imgH="3809880" progId="PBrush">
                  <p:embed/>
                  <p:pic>
                    <p:nvPicPr>
                      <p:cNvPr id="5" name="Oggetto 4">
                        <a:extLst>
                          <a:ext uri="{FF2B5EF4-FFF2-40B4-BE49-F238E27FC236}">
                            <a16:creationId xmlns:a16="http://schemas.microsoft.com/office/drawing/2014/main" id="{EAEEAC83-FB7A-DFA6-CF61-26670C95A501}"/>
                          </a:ext>
                        </a:extLst>
                      </p:cNvPr>
                      <p:cNvPicPr/>
                      <p:nvPr/>
                    </p:nvPicPr>
                    <p:blipFill>
                      <a:blip r:embed="rId5"/>
                      <a:stretch>
                        <a:fillRect/>
                      </a:stretch>
                    </p:blipFill>
                    <p:spPr>
                      <a:xfrm>
                        <a:off x="6724921" y="511423"/>
                        <a:ext cx="5467079" cy="4600628"/>
                      </a:xfrm>
                      <a:prstGeom prst="rect">
                        <a:avLst/>
                      </a:prstGeom>
                    </p:spPr>
                  </p:pic>
                </p:oleObj>
              </mc:Fallback>
            </mc:AlternateContent>
          </a:graphicData>
        </a:graphic>
      </p:graphicFrame>
      <p:graphicFrame>
        <p:nvGraphicFramePr>
          <p:cNvPr id="6" name="Oggetto 5">
            <a:extLst>
              <a:ext uri="{FF2B5EF4-FFF2-40B4-BE49-F238E27FC236}">
                <a16:creationId xmlns:a16="http://schemas.microsoft.com/office/drawing/2014/main" id="{D8D5A4FF-8386-ADC3-B023-2DB50CDB605F}"/>
              </a:ext>
            </a:extLst>
          </p:cNvPr>
          <p:cNvGraphicFramePr>
            <a:graphicFrameLocks noChangeAspect="1"/>
          </p:cNvGraphicFramePr>
          <p:nvPr/>
        </p:nvGraphicFramePr>
        <p:xfrm>
          <a:off x="143606" y="4650040"/>
          <a:ext cx="6506010" cy="2040179"/>
        </p:xfrm>
        <a:graphic>
          <a:graphicData uri="http://schemas.openxmlformats.org/presentationml/2006/ole">
            <mc:AlternateContent xmlns:mc="http://schemas.openxmlformats.org/markup-compatibility/2006">
              <mc:Choice xmlns:v="urn:schemas-microsoft-com:vml" Requires="v">
                <p:oleObj name="Bitmap Image" r:id="rId6" imgW="4394160" imgH="1378080" progId="PBrush">
                  <p:embed/>
                </p:oleObj>
              </mc:Choice>
              <mc:Fallback>
                <p:oleObj name="Bitmap Image" r:id="rId6" imgW="4394160" imgH="1378080" progId="PBrush">
                  <p:embed/>
                  <p:pic>
                    <p:nvPicPr>
                      <p:cNvPr id="6" name="Oggetto 5">
                        <a:extLst>
                          <a:ext uri="{FF2B5EF4-FFF2-40B4-BE49-F238E27FC236}">
                            <a16:creationId xmlns:a16="http://schemas.microsoft.com/office/drawing/2014/main" id="{D8D5A4FF-8386-ADC3-B023-2DB50CDB605F}"/>
                          </a:ext>
                        </a:extLst>
                      </p:cNvPr>
                      <p:cNvPicPr/>
                      <p:nvPr/>
                    </p:nvPicPr>
                    <p:blipFill>
                      <a:blip r:embed="rId7"/>
                      <a:stretch>
                        <a:fillRect/>
                      </a:stretch>
                    </p:blipFill>
                    <p:spPr>
                      <a:xfrm>
                        <a:off x="143606" y="4650040"/>
                        <a:ext cx="6506010" cy="2040179"/>
                      </a:xfrm>
                      <a:prstGeom prst="rect">
                        <a:avLst/>
                      </a:prstGeom>
                    </p:spPr>
                  </p:pic>
                </p:oleObj>
              </mc:Fallback>
            </mc:AlternateContent>
          </a:graphicData>
        </a:graphic>
      </p:graphicFrame>
      <p:sp>
        <p:nvSpPr>
          <p:cNvPr id="2" name="CasellaDiTesto 1">
            <a:extLst>
              <a:ext uri="{FF2B5EF4-FFF2-40B4-BE49-F238E27FC236}">
                <a16:creationId xmlns:a16="http://schemas.microsoft.com/office/drawing/2014/main" id="{43FD4618-1195-C931-AB8B-C237A9F32D26}"/>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1153347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a:extLst>
              <a:ext uri="{FF2B5EF4-FFF2-40B4-BE49-F238E27FC236}">
                <a16:creationId xmlns:a16="http://schemas.microsoft.com/office/drawing/2014/main" id="{88A9405F-D744-41BE-6F13-EE688A8F60A7}"/>
              </a:ext>
            </a:extLst>
          </p:cNvPr>
          <p:cNvGraphicFramePr>
            <a:graphicFrameLocks noChangeAspect="1"/>
          </p:cNvGraphicFramePr>
          <p:nvPr/>
        </p:nvGraphicFramePr>
        <p:xfrm>
          <a:off x="1192681" y="0"/>
          <a:ext cx="7758112" cy="2982913"/>
        </p:xfrm>
        <a:graphic>
          <a:graphicData uri="http://schemas.openxmlformats.org/presentationml/2006/ole">
            <mc:AlternateContent xmlns:mc="http://schemas.openxmlformats.org/markup-compatibility/2006">
              <mc:Choice xmlns:v="urn:schemas-microsoft-com:vml" Requires="v">
                <p:oleObj name="Bitmap Image" r:id="rId2" imgW="6591240" imgH="2533680" progId="PBrush">
                  <p:embed/>
                </p:oleObj>
              </mc:Choice>
              <mc:Fallback>
                <p:oleObj name="Bitmap Image" r:id="rId2" imgW="6591240" imgH="2533680" progId="PBrush">
                  <p:embed/>
                  <p:pic>
                    <p:nvPicPr>
                      <p:cNvPr id="2" name="Oggetto 1">
                        <a:extLst>
                          <a:ext uri="{FF2B5EF4-FFF2-40B4-BE49-F238E27FC236}">
                            <a16:creationId xmlns:a16="http://schemas.microsoft.com/office/drawing/2014/main" id="{88A9405F-D744-41BE-6F13-EE688A8F60A7}"/>
                          </a:ext>
                        </a:extLst>
                      </p:cNvPr>
                      <p:cNvPicPr/>
                      <p:nvPr/>
                    </p:nvPicPr>
                    <p:blipFill>
                      <a:blip r:embed="rId3"/>
                      <a:stretch>
                        <a:fillRect/>
                      </a:stretch>
                    </p:blipFill>
                    <p:spPr>
                      <a:xfrm>
                        <a:off x="1192681" y="0"/>
                        <a:ext cx="7758112" cy="2982913"/>
                      </a:xfrm>
                      <a:prstGeom prst="rect">
                        <a:avLst/>
                      </a:prstGeom>
                    </p:spPr>
                  </p:pic>
                </p:oleObj>
              </mc:Fallback>
            </mc:AlternateContent>
          </a:graphicData>
        </a:graphic>
      </p:graphicFrame>
      <p:graphicFrame>
        <p:nvGraphicFramePr>
          <p:cNvPr id="3" name="Oggetto 2">
            <a:extLst>
              <a:ext uri="{FF2B5EF4-FFF2-40B4-BE49-F238E27FC236}">
                <a16:creationId xmlns:a16="http://schemas.microsoft.com/office/drawing/2014/main" id="{9A9132CC-4A1F-8F30-D2B3-D331F48D517A}"/>
              </a:ext>
            </a:extLst>
          </p:cNvPr>
          <p:cNvGraphicFramePr>
            <a:graphicFrameLocks noChangeAspect="1"/>
          </p:cNvGraphicFramePr>
          <p:nvPr/>
        </p:nvGraphicFramePr>
        <p:xfrm>
          <a:off x="1972769" y="3429000"/>
          <a:ext cx="3975644" cy="3211098"/>
        </p:xfrm>
        <a:graphic>
          <a:graphicData uri="http://schemas.openxmlformats.org/presentationml/2006/ole">
            <mc:AlternateContent xmlns:mc="http://schemas.openxmlformats.org/markup-compatibility/2006">
              <mc:Choice xmlns:v="urn:schemas-microsoft-com:vml" Requires="v">
                <p:oleObj name="Bitmap Image" r:id="rId4" imgW="3137040" imgH="2533680" progId="PBrush">
                  <p:embed/>
                </p:oleObj>
              </mc:Choice>
              <mc:Fallback>
                <p:oleObj name="Bitmap Image" r:id="rId4" imgW="3137040" imgH="2533680" progId="PBrush">
                  <p:embed/>
                  <p:pic>
                    <p:nvPicPr>
                      <p:cNvPr id="3" name="Oggetto 2">
                        <a:extLst>
                          <a:ext uri="{FF2B5EF4-FFF2-40B4-BE49-F238E27FC236}">
                            <a16:creationId xmlns:a16="http://schemas.microsoft.com/office/drawing/2014/main" id="{9A9132CC-4A1F-8F30-D2B3-D331F48D517A}"/>
                          </a:ext>
                        </a:extLst>
                      </p:cNvPr>
                      <p:cNvPicPr/>
                      <p:nvPr/>
                    </p:nvPicPr>
                    <p:blipFill>
                      <a:blip r:embed="rId5"/>
                      <a:stretch>
                        <a:fillRect/>
                      </a:stretch>
                    </p:blipFill>
                    <p:spPr>
                      <a:xfrm>
                        <a:off x="1972769" y="3429000"/>
                        <a:ext cx="3975644" cy="3211098"/>
                      </a:xfrm>
                      <a:prstGeom prst="rect">
                        <a:avLst/>
                      </a:prstGeom>
                    </p:spPr>
                  </p:pic>
                </p:oleObj>
              </mc:Fallback>
            </mc:AlternateContent>
          </a:graphicData>
        </a:graphic>
      </p:graphicFrame>
      <p:graphicFrame>
        <p:nvGraphicFramePr>
          <p:cNvPr id="6" name="Oggetto 5">
            <a:extLst>
              <a:ext uri="{FF2B5EF4-FFF2-40B4-BE49-F238E27FC236}">
                <a16:creationId xmlns:a16="http://schemas.microsoft.com/office/drawing/2014/main" id="{0FB74260-D846-6AD2-E516-E55325DA1DEE}"/>
              </a:ext>
            </a:extLst>
          </p:cNvPr>
          <p:cNvGraphicFramePr>
            <a:graphicFrameLocks noChangeAspect="1"/>
          </p:cNvGraphicFramePr>
          <p:nvPr/>
        </p:nvGraphicFramePr>
        <p:xfrm>
          <a:off x="6352126" y="3429000"/>
          <a:ext cx="3741975" cy="3159392"/>
        </p:xfrm>
        <a:graphic>
          <a:graphicData uri="http://schemas.openxmlformats.org/presentationml/2006/ole">
            <mc:AlternateContent xmlns:mc="http://schemas.openxmlformats.org/markup-compatibility/2006">
              <mc:Choice xmlns:v="urn:schemas-microsoft-com:vml" Requires="v">
                <p:oleObj name="Bitmap Image" r:id="rId6" imgW="3181320" imgH="2685960" progId="PBrush">
                  <p:embed/>
                </p:oleObj>
              </mc:Choice>
              <mc:Fallback>
                <p:oleObj name="Bitmap Image" r:id="rId6" imgW="3181320" imgH="2685960" progId="PBrush">
                  <p:embed/>
                  <p:pic>
                    <p:nvPicPr>
                      <p:cNvPr id="6" name="Oggetto 5">
                        <a:extLst>
                          <a:ext uri="{FF2B5EF4-FFF2-40B4-BE49-F238E27FC236}">
                            <a16:creationId xmlns:a16="http://schemas.microsoft.com/office/drawing/2014/main" id="{0FB74260-D846-6AD2-E516-E55325DA1DEE}"/>
                          </a:ext>
                        </a:extLst>
                      </p:cNvPr>
                      <p:cNvPicPr/>
                      <p:nvPr/>
                    </p:nvPicPr>
                    <p:blipFill>
                      <a:blip r:embed="rId7"/>
                      <a:stretch>
                        <a:fillRect/>
                      </a:stretch>
                    </p:blipFill>
                    <p:spPr>
                      <a:xfrm>
                        <a:off x="6352126" y="3429000"/>
                        <a:ext cx="3741975" cy="3159392"/>
                      </a:xfrm>
                      <a:prstGeom prst="rect">
                        <a:avLst/>
                      </a:prstGeom>
                    </p:spPr>
                  </p:pic>
                </p:oleObj>
              </mc:Fallback>
            </mc:AlternateContent>
          </a:graphicData>
        </a:graphic>
      </p:graphicFrame>
      <p:graphicFrame>
        <p:nvGraphicFramePr>
          <p:cNvPr id="7" name="Oggetto 6">
            <a:extLst>
              <a:ext uri="{FF2B5EF4-FFF2-40B4-BE49-F238E27FC236}">
                <a16:creationId xmlns:a16="http://schemas.microsoft.com/office/drawing/2014/main" id="{B2D79F52-0E50-02D4-743D-3A7228F35588}"/>
              </a:ext>
            </a:extLst>
          </p:cNvPr>
          <p:cNvGraphicFramePr>
            <a:graphicFrameLocks noChangeAspect="1"/>
          </p:cNvGraphicFramePr>
          <p:nvPr/>
        </p:nvGraphicFramePr>
        <p:xfrm>
          <a:off x="9411177" y="115906"/>
          <a:ext cx="2270320" cy="2867007"/>
        </p:xfrm>
        <a:graphic>
          <a:graphicData uri="http://schemas.openxmlformats.org/presentationml/2006/ole">
            <mc:AlternateContent xmlns:mc="http://schemas.openxmlformats.org/markup-compatibility/2006">
              <mc:Choice xmlns:v="urn:schemas-microsoft-com:vml" Requires="v">
                <p:oleObj name="Bitmap Image" r:id="rId8" imgW="2971800" imgH="3753000" progId="PBrush">
                  <p:embed/>
                </p:oleObj>
              </mc:Choice>
              <mc:Fallback>
                <p:oleObj name="Bitmap Image" r:id="rId8" imgW="2971800" imgH="3753000" progId="PBrush">
                  <p:embed/>
                  <p:pic>
                    <p:nvPicPr>
                      <p:cNvPr id="7" name="Oggetto 6">
                        <a:extLst>
                          <a:ext uri="{FF2B5EF4-FFF2-40B4-BE49-F238E27FC236}">
                            <a16:creationId xmlns:a16="http://schemas.microsoft.com/office/drawing/2014/main" id="{B2D79F52-0E50-02D4-743D-3A7228F35588}"/>
                          </a:ext>
                        </a:extLst>
                      </p:cNvPr>
                      <p:cNvPicPr/>
                      <p:nvPr/>
                    </p:nvPicPr>
                    <p:blipFill>
                      <a:blip r:embed="rId9"/>
                      <a:stretch>
                        <a:fillRect/>
                      </a:stretch>
                    </p:blipFill>
                    <p:spPr>
                      <a:xfrm>
                        <a:off x="9411177" y="115906"/>
                        <a:ext cx="2270320" cy="2867007"/>
                      </a:xfrm>
                      <a:prstGeom prst="rect">
                        <a:avLst/>
                      </a:prstGeom>
                    </p:spPr>
                  </p:pic>
                </p:oleObj>
              </mc:Fallback>
            </mc:AlternateContent>
          </a:graphicData>
        </a:graphic>
      </p:graphicFrame>
      <p:sp>
        <p:nvSpPr>
          <p:cNvPr id="4" name="CasellaDiTesto 3">
            <a:extLst>
              <a:ext uri="{FF2B5EF4-FFF2-40B4-BE49-F238E27FC236}">
                <a16:creationId xmlns:a16="http://schemas.microsoft.com/office/drawing/2014/main" id="{AEAEFD81-8101-4EF1-4899-CEF0F2922A1E}"/>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2046235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numero&#10;&#10;Descrizione generata automaticamente">
            <a:extLst>
              <a:ext uri="{FF2B5EF4-FFF2-40B4-BE49-F238E27FC236}">
                <a16:creationId xmlns:a16="http://schemas.microsoft.com/office/drawing/2014/main" id="{A175A611-3A8D-F237-D0B2-2CE34F055E0D}"/>
              </a:ext>
            </a:extLst>
          </p:cNvPr>
          <p:cNvPicPr>
            <a:picLocks noChangeAspect="1"/>
          </p:cNvPicPr>
          <p:nvPr/>
        </p:nvPicPr>
        <p:blipFill rotWithShape="1">
          <a:blip r:embed="rId3"/>
          <a:srcRect b="17877"/>
          <a:stretch/>
        </p:blipFill>
        <p:spPr>
          <a:xfrm>
            <a:off x="1586888" y="970378"/>
            <a:ext cx="9018223" cy="5165722"/>
          </a:xfrm>
          <a:prstGeom prst="rect">
            <a:avLst/>
          </a:prstGeom>
          <a:noFill/>
        </p:spPr>
      </p:pic>
      <p:sp>
        <p:nvSpPr>
          <p:cNvPr id="2" name="CasellaDiTesto 1">
            <a:extLst>
              <a:ext uri="{FF2B5EF4-FFF2-40B4-BE49-F238E27FC236}">
                <a16:creationId xmlns:a16="http://schemas.microsoft.com/office/drawing/2014/main" id="{836887A1-C143-57E7-53E4-09C7E93C15AC}"/>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3486292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81200" y="834992"/>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“Paradigm Shift”</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031E0588-B71A-41F9-A6EB-F3C7EAB1EBA7}"/>
              </a:ext>
            </a:extLst>
          </p:cNvPr>
          <p:cNvPicPr>
            <a:picLocks noChangeAspect="1"/>
          </p:cNvPicPr>
          <p:nvPr/>
        </p:nvPicPr>
        <p:blipFill>
          <a:blip r:embed="rId2"/>
          <a:stretch>
            <a:fillRect/>
          </a:stretch>
        </p:blipFill>
        <p:spPr>
          <a:xfrm>
            <a:off x="1624004" y="2387942"/>
            <a:ext cx="3003725" cy="2173594"/>
          </a:xfrm>
          <a:prstGeom prst="rect">
            <a:avLst/>
          </a:prstGeom>
        </p:spPr>
      </p:pic>
      <p:pic>
        <p:nvPicPr>
          <p:cNvPr id="11" name="Immagine 10">
            <a:extLst>
              <a:ext uri="{FF2B5EF4-FFF2-40B4-BE49-F238E27FC236}">
                <a16:creationId xmlns:a16="http://schemas.microsoft.com/office/drawing/2014/main" id="{33B980EF-4863-4341-84A3-C280E2985774}"/>
              </a:ext>
            </a:extLst>
          </p:cNvPr>
          <p:cNvPicPr>
            <a:picLocks noChangeAspect="1"/>
          </p:cNvPicPr>
          <p:nvPr/>
        </p:nvPicPr>
        <p:blipFill>
          <a:blip r:embed="rId3"/>
          <a:stretch>
            <a:fillRect/>
          </a:stretch>
        </p:blipFill>
        <p:spPr>
          <a:xfrm>
            <a:off x="4710057" y="2372238"/>
            <a:ext cx="2926459" cy="2194845"/>
          </a:xfrm>
          <a:prstGeom prst="rect">
            <a:avLst/>
          </a:prstGeom>
        </p:spPr>
      </p:pic>
      <p:pic>
        <p:nvPicPr>
          <p:cNvPr id="12" name="Immagine 11">
            <a:extLst>
              <a:ext uri="{FF2B5EF4-FFF2-40B4-BE49-F238E27FC236}">
                <a16:creationId xmlns:a16="http://schemas.microsoft.com/office/drawing/2014/main" id="{36BF36CE-7611-4AE8-9C16-D9A490A7B829}"/>
              </a:ext>
            </a:extLst>
          </p:cNvPr>
          <p:cNvPicPr>
            <a:picLocks noChangeAspect="1"/>
          </p:cNvPicPr>
          <p:nvPr/>
        </p:nvPicPr>
        <p:blipFill>
          <a:blip r:embed="rId4"/>
          <a:stretch>
            <a:fillRect/>
          </a:stretch>
        </p:blipFill>
        <p:spPr>
          <a:xfrm>
            <a:off x="7718843" y="2366692"/>
            <a:ext cx="2926460" cy="2194845"/>
          </a:xfrm>
          <a:prstGeom prst="rect">
            <a:avLst/>
          </a:prstGeom>
        </p:spPr>
      </p:pic>
      <p:sp>
        <p:nvSpPr>
          <p:cNvPr id="2" name="CasellaDiTesto 1">
            <a:extLst>
              <a:ext uri="{FF2B5EF4-FFF2-40B4-BE49-F238E27FC236}">
                <a16:creationId xmlns:a16="http://schemas.microsoft.com/office/drawing/2014/main" id="{9BC91546-6796-8F90-8F65-C72808728171}"/>
              </a:ext>
            </a:extLst>
          </p:cNvPr>
          <p:cNvSpPr txBox="1"/>
          <p:nvPr/>
        </p:nvSpPr>
        <p:spPr>
          <a:xfrm>
            <a:off x="1790299" y="4880008"/>
            <a:ext cx="2473693" cy="369332"/>
          </a:xfrm>
          <a:prstGeom prst="rect">
            <a:avLst/>
          </a:prstGeom>
          <a:noFill/>
        </p:spPr>
        <p:txBody>
          <a:bodyPr wrap="square" rtlCol="0">
            <a:spAutoFit/>
          </a:bodyPr>
          <a:lstStyle/>
          <a:p>
            <a:r>
              <a:rPr lang="it-IT" dirty="0" err="1"/>
              <a:t>Hiatal</a:t>
            </a:r>
            <a:r>
              <a:rPr lang="it-IT" dirty="0"/>
              <a:t> </a:t>
            </a:r>
            <a:r>
              <a:rPr lang="it-IT" dirty="0" err="1"/>
              <a:t>Hernia</a:t>
            </a:r>
            <a:endParaRPr lang="it-IT" dirty="0"/>
          </a:p>
        </p:txBody>
      </p:sp>
      <p:sp>
        <p:nvSpPr>
          <p:cNvPr id="3" name="CasellaDiTesto 2">
            <a:extLst>
              <a:ext uri="{FF2B5EF4-FFF2-40B4-BE49-F238E27FC236}">
                <a16:creationId xmlns:a16="http://schemas.microsoft.com/office/drawing/2014/main" id="{260B0B30-6E81-38B2-5836-138D5AF0DE33}"/>
              </a:ext>
            </a:extLst>
          </p:cNvPr>
          <p:cNvSpPr txBox="1"/>
          <p:nvPr/>
        </p:nvSpPr>
        <p:spPr>
          <a:xfrm>
            <a:off x="5061284" y="4880008"/>
            <a:ext cx="2473693" cy="369332"/>
          </a:xfrm>
          <a:prstGeom prst="rect">
            <a:avLst/>
          </a:prstGeom>
          <a:noFill/>
        </p:spPr>
        <p:txBody>
          <a:bodyPr wrap="square" rtlCol="0">
            <a:spAutoFit/>
          </a:bodyPr>
          <a:lstStyle/>
          <a:p>
            <a:r>
              <a:rPr lang="it-IT" dirty="0" err="1"/>
              <a:t>Laxity</a:t>
            </a:r>
            <a:r>
              <a:rPr lang="it-IT" dirty="0"/>
              <a:t> of </a:t>
            </a:r>
            <a:r>
              <a:rPr lang="it-IT" dirty="0" err="1"/>
              <a:t>diaphragm</a:t>
            </a:r>
            <a:endParaRPr lang="it-IT" dirty="0"/>
          </a:p>
        </p:txBody>
      </p:sp>
      <p:sp>
        <p:nvSpPr>
          <p:cNvPr id="4" name="CasellaDiTesto 3">
            <a:extLst>
              <a:ext uri="{FF2B5EF4-FFF2-40B4-BE49-F238E27FC236}">
                <a16:creationId xmlns:a16="http://schemas.microsoft.com/office/drawing/2014/main" id="{00DAF185-C213-CDD9-C5FA-7E77FF06C43A}"/>
              </a:ext>
            </a:extLst>
          </p:cNvPr>
          <p:cNvSpPr txBox="1"/>
          <p:nvPr/>
        </p:nvSpPr>
        <p:spPr>
          <a:xfrm>
            <a:off x="7718843" y="4880008"/>
            <a:ext cx="3354794" cy="369332"/>
          </a:xfrm>
          <a:prstGeom prst="rect">
            <a:avLst/>
          </a:prstGeom>
          <a:noFill/>
        </p:spPr>
        <p:txBody>
          <a:bodyPr wrap="square" rtlCol="0">
            <a:spAutoFit/>
          </a:bodyPr>
          <a:lstStyle/>
          <a:p>
            <a:r>
              <a:rPr lang="it-IT" dirty="0" err="1"/>
              <a:t>Intrathoracic</a:t>
            </a:r>
            <a:r>
              <a:rPr lang="it-IT" dirty="0"/>
              <a:t> sleeve </a:t>
            </a:r>
            <a:r>
              <a:rPr lang="it-IT" dirty="0" err="1"/>
              <a:t>migration</a:t>
            </a:r>
            <a:endParaRPr lang="it-IT" dirty="0"/>
          </a:p>
        </p:txBody>
      </p:sp>
      <p:sp>
        <p:nvSpPr>
          <p:cNvPr id="5" name="CasellaDiTesto 4">
            <a:extLst>
              <a:ext uri="{FF2B5EF4-FFF2-40B4-BE49-F238E27FC236}">
                <a16:creationId xmlns:a16="http://schemas.microsoft.com/office/drawing/2014/main" id="{4D49926E-983C-545A-4615-4AB71F1A2D8A}"/>
              </a:ext>
            </a:extLst>
          </p:cNvPr>
          <p:cNvSpPr txBox="1"/>
          <p:nvPr/>
        </p:nvSpPr>
        <p:spPr>
          <a:xfrm>
            <a:off x="9768408" y="6179745"/>
            <a:ext cx="1641796"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2023</a:t>
            </a:r>
          </a:p>
        </p:txBody>
      </p:sp>
      <p:sp>
        <p:nvSpPr>
          <p:cNvPr id="6" name="CasellaDiTesto 5">
            <a:extLst>
              <a:ext uri="{FF2B5EF4-FFF2-40B4-BE49-F238E27FC236}">
                <a16:creationId xmlns:a16="http://schemas.microsoft.com/office/drawing/2014/main" id="{9EA46800-4EDD-E7CE-2108-E4E452DAAF74}"/>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849373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PROVOCATIVE MANEUVER">
            <a:hlinkClick r:id="" action="ppaction://media"/>
            <a:extLst>
              <a:ext uri="{FF2B5EF4-FFF2-40B4-BE49-F238E27FC236}">
                <a16:creationId xmlns:a16="http://schemas.microsoft.com/office/drawing/2014/main" id="{89605A66-C89D-0F8A-2E90-B2F43D2307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6191" y="2221539"/>
            <a:ext cx="7641239" cy="4298197"/>
          </a:xfrm>
          <a:prstGeom prst="rect">
            <a:avLst/>
          </a:prstGeom>
        </p:spPr>
      </p:pic>
      <p:sp>
        <p:nvSpPr>
          <p:cNvPr id="3" name="CasellaDiTesto 2">
            <a:extLst>
              <a:ext uri="{FF2B5EF4-FFF2-40B4-BE49-F238E27FC236}">
                <a16:creationId xmlns:a16="http://schemas.microsoft.com/office/drawing/2014/main" id="{62F28708-3A1B-AA6C-F961-7C07F18B18E9}"/>
              </a:ext>
            </a:extLst>
          </p:cNvPr>
          <p:cNvSpPr txBox="1"/>
          <p:nvPr/>
        </p:nvSpPr>
        <p:spPr>
          <a:xfrm>
            <a:off x="2081939" y="417501"/>
            <a:ext cx="8028121" cy="1405641"/>
          </a:xfrm>
          <a:prstGeom prst="rect">
            <a:avLst/>
          </a:prstGeom>
          <a:noFill/>
        </p:spPr>
        <p:txBody>
          <a:bodyPr wrap="square" rtlCol="0">
            <a:spAutoFit/>
          </a:bodyPr>
          <a:lstStyle/>
          <a:p>
            <a:pPr algn="ctr"/>
            <a:r>
              <a:rPr lang="it-IT" sz="4267" dirty="0"/>
              <a:t>INTRAOPERATIVE PROVOCATIVE MANEUVER</a:t>
            </a:r>
          </a:p>
        </p:txBody>
      </p:sp>
      <p:sp>
        <p:nvSpPr>
          <p:cNvPr id="4" name="CasellaDiTesto 3">
            <a:extLst>
              <a:ext uri="{FF2B5EF4-FFF2-40B4-BE49-F238E27FC236}">
                <a16:creationId xmlns:a16="http://schemas.microsoft.com/office/drawing/2014/main" id="{CF965B60-D8F8-E2FF-A463-6825360B649C}"/>
              </a:ext>
            </a:extLst>
          </p:cNvPr>
          <p:cNvSpPr txBox="1"/>
          <p:nvPr/>
        </p:nvSpPr>
        <p:spPr>
          <a:xfrm>
            <a:off x="10543660" y="6196571"/>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84300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C300E2D-22A4-4E26-A869-F9F2C93B93F8}"/>
              </a:ext>
            </a:extLst>
          </p:cNvPr>
          <p:cNvSpPr>
            <a:spLocks noGrp="1"/>
          </p:cNvSpPr>
          <p:nvPr>
            <p:ph idx="1"/>
          </p:nvPr>
        </p:nvSpPr>
        <p:spPr>
          <a:xfrm>
            <a:off x="4872036" y="2161127"/>
            <a:ext cx="6010275" cy="3517109"/>
          </a:xfrm>
        </p:spPr>
        <p:txBody>
          <a:bodyPr>
            <a:noAutofit/>
          </a:bodyPr>
          <a:lstStyle/>
          <a:p>
            <a:pPr marL="0" indent="0" algn="just">
              <a:lnSpc>
                <a:spcPct val="160000"/>
              </a:lnSpc>
              <a:buNone/>
            </a:pPr>
            <a:endParaRPr lang="it-IT" sz="2400" dirty="0"/>
          </a:p>
          <a:p>
            <a:pPr marL="0" indent="0" algn="just">
              <a:lnSpc>
                <a:spcPct val="160000"/>
              </a:lnSpc>
              <a:buNone/>
            </a:pPr>
            <a:endParaRPr lang="it-IT" sz="2400" dirty="0"/>
          </a:p>
          <a:p>
            <a:pPr marL="0" indent="0" algn="just">
              <a:lnSpc>
                <a:spcPct val="160000"/>
              </a:lnSpc>
              <a:buNone/>
            </a:pPr>
            <a:endParaRPr lang="it-IT" sz="2400" dirty="0"/>
          </a:p>
        </p:txBody>
      </p:sp>
      <p:sp>
        <p:nvSpPr>
          <p:cNvPr id="8" name="CasellaDiTesto 7">
            <a:extLst>
              <a:ext uri="{FF2B5EF4-FFF2-40B4-BE49-F238E27FC236}">
                <a16:creationId xmlns:a16="http://schemas.microsoft.com/office/drawing/2014/main" id="{16C0AA30-3BD8-4606-B526-91574BC3A5D5}"/>
              </a:ext>
            </a:extLst>
          </p:cNvPr>
          <p:cNvSpPr txBox="1"/>
          <p:nvPr/>
        </p:nvSpPr>
        <p:spPr>
          <a:xfrm>
            <a:off x="387470" y="1606238"/>
            <a:ext cx="7263790" cy="4881529"/>
          </a:xfrm>
          <a:prstGeom prst="rect">
            <a:avLst/>
          </a:prstGeom>
          <a:noFill/>
        </p:spPr>
        <p:txBody>
          <a:bodyPr wrap="square" rtlCol="0">
            <a:spAutoFit/>
          </a:bodyPr>
          <a:lstStyle/>
          <a:p>
            <a:pPr marR="0" lvl="0" algn="just" defTabSz="914400" rtl="0" eaLnBrk="1" fontAlgn="auto" latinLnBrk="0" hangingPunct="1">
              <a:lnSpc>
                <a:spcPct val="160000"/>
              </a:lnSpc>
              <a:spcBef>
                <a:spcPts val="1000"/>
              </a:spcBef>
              <a:spcAft>
                <a:spcPts val="0"/>
              </a:spcAft>
              <a:buClrTx/>
              <a:buSzTx/>
              <a:tabLst/>
              <a:defRPr/>
            </a:pPr>
            <a:r>
              <a:rPr lang="en-US" sz="2400" dirty="0"/>
              <a:t>The distal end of the esophagus is anchored to the diaphragm by the </a:t>
            </a:r>
            <a:r>
              <a:rPr lang="en-US" sz="2400" dirty="0" err="1"/>
              <a:t>phrenoesophageal</a:t>
            </a:r>
            <a:r>
              <a:rPr lang="en-US" sz="2400" dirty="0"/>
              <a:t> membrane. Significant contributors to the EGJ high-pressure zone are: the </a:t>
            </a:r>
            <a:r>
              <a:rPr lang="en-US" sz="2400" b="1" i="1" dirty="0"/>
              <a:t>LES, the </a:t>
            </a:r>
            <a:r>
              <a:rPr lang="en-US" sz="2400" b="1" i="1" dirty="0" err="1"/>
              <a:t>crural</a:t>
            </a:r>
            <a:r>
              <a:rPr lang="en-US" sz="2400" b="1" i="1" dirty="0"/>
              <a:t> diaphragm, and the muscular architecture of the gastric cardia</a:t>
            </a:r>
            <a:r>
              <a:rPr lang="en-US" sz="2400" dirty="0"/>
              <a:t>. </a:t>
            </a:r>
          </a:p>
          <a:p>
            <a:pPr marR="0" lvl="0" algn="just" defTabSz="914400" rtl="0" eaLnBrk="1" fontAlgn="auto" latinLnBrk="0" hangingPunct="1">
              <a:lnSpc>
                <a:spcPct val="160000"/>
              </a:lnSpc>
              <a:spcBef>
                <a:spcPts val="1000"/>
              </a:spcBef>
              <a:spcAft>
                <a:spcPts val="0"/>
              </a:spcAft>
              <a:buClrTx/>
              <a:buSzTx/>
              <a:tabLst/>
              <a:defRPr/>
            </a:pPr>
            <a:r>
              <a:rPr lang="en-US" sz="2400" dirty="0"/>
              <a:t>The LES is a 3- to 4-cm segment of tonically contracted smooth muscle at the distal extreme of the tubular esophagus </a:t>
            </a:r>
            <a:endParaRPr lang="en-US" sz="2400" b="1" i="1" dirty="0"/>
          </a:p>
        </p:txBody>
      </p:sp>
      <p:sp>
        <p:nvSpPr>
          <p:cNvPr id="9" name="CasellaDiTesto 8">
            <a:extLst>
              <a:ext uri="{FF2B5EF4-FFF2-40B4-BE49-F238E27FC236}">
                <a16:creationId xmlns:a16="http://schemas.microsoft.com/office/drawing/2014/main" id="{AA20EDBE-14E4-4C96-A2BD-1FA6E6184924}"/>
              </a:ext>
            </a:extLst>
          </p:cNvPr>
          <p:cNvSpPr txBox="1"/>
          <p:nvPr/>
        </p:nvSpPr>
        <p:spPr>
          <a:xfrm>
            <a:off x="1764331" y="187257"/>
            <a:ext cx="8410575" cy="707886"/>
          </a:xfrm>
          <a:prstGeom prst="rect">
            <a:avLst/>
          </a:prstGeom>
          <a:noFill/>
        </p:spPr>
        <p:txBody>
          <a:bodyPr wrap="square" rtlCol="0">
            <a:spAutoFit/>
          </a:bodyPr>
          <a:lstStyle/>
          <a:p>
            <a:pPr algn="ctr"/>
            <a:r>
              <a:rPr lang="it-IT" sz="4000" b="1" i="1" dirty="0" err="1">
                <a:effectLst>
                  <a:outerShdw blurRad="38100" dist="38100" dir="2700000" algn="tl">
                    <a:srgbClr val="000000">
                      <a:alpha val="43137"/>
                    </a:srgbClr>
                  </a:outerShdw>
                </a:effectLst>
              </a:rPr>
              <a:t>Esophago-gastric</a:t>
            </a:r>
            <a:r>
              <a:rPr lang="it-IT" sz="4000" b="1" i="1" dirty="0">
                <a:effectLst>
                  <a:outerShdw blurRad="38100" dist="38100" dir="2700000" algn="tl">
                    <a:srgbClr val="000000">
                      <a:alpha val="43137"/>
                    </a:srgbClr>
                  </a:outerShdw>
                </a:effectLst>
              </a:rPr>
              <a:t> Junction (EGJ)</a:t>
            </a:r>
          </a:p>
        </p:txBody>
      </p:sp>
      <p:pic>
        <p:nvPicPr>
          <p:cNvPr id="2" name="Immagine 1">
            <a:extLst>
              <a:ext uri="{FF2B5EF4-FFF2-40B4-BE49-F238E27FC236}">
                <a16:creationId xmlns:a16="http://schemas.microsoft.com/office/drawing/2014/main" id="{E3B8545F-869F-D3CC-CEC8-5F25B06A32F6}"/>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981122" y="1915905"/>
            <a:ext cx="4011510" cy="3026190"/>
          </a:xfrm>
          <a:prstGeom prst="rect">
            <a:avLst/>
          </a:prstGeom>
          <a:noFill/>
          <a:ln>
            <a:noFill/>
          </a:ln>
        </p:spPr>
      </p:pic>
      <p:sp>
        <p:nvSpPr>
          <p:cNvPr id="5" name="CasellaDiTesto 4">
            <a:extLst>
              <a:ext uri="{FF2B5EF4-FFF2-40B4-BE49-F238E27FC236}">
                <a16:creationId xmlns:a16="http://schemas.microsoft.com/office/drawing/2014/main" id="{745766BE-337A-4DD9-CFAF-8ECDA4F9A0A7}"/>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1285916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174554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C300E2D-22A4-4E26-A869-F9F2C93B93F8}"/>
              </a:ext>
            </a:extLst>
          </p:cNvPr>
          <p:cNvSpPr>
            <a:spLocks noGrp="1"/>
          </p:cNvSpPr>
          <p:nvPr>
            <p:ph idx="1"/>
          </p:nvPr>
        </p:nvSpPr>
        <p:spPr>
          <a:xfrm>
            <a:off x="4872036" y="2161127"/>
            <a:ext cx="6010275" cy="3517109"/>
          </a:xfrm>
        </p:spPr>
        <p:txBody>
          <a:bodyPr>
            <a:noAutofit/>
          </a:bodyPr>
          <a:lstStyle/>
          <a:p>
            <a:pPr marL="0" indent="0" algn="just">
              <a:lnSpc>
                <a:spcPct val="160000"/>
              </a:lnSpc>
              <a:buNone/>
            </a:pPr>
            <a:endParaRPr lang="it-IT" sz="2400" dirty="0"/>
          </a:p>
          <a:p>
            <a:pPr marL="0" indent="0" algn="just">
              <a:lnSpc>
                <a:spcPct val="160000"/>
              </a:lnSpc>
              <a:buNone/>
            </a:pPr>
            <a:endParaRPr lang="it-IT" sz="2400" dirty="0"/>
          </a:p>
          <a:p>
            <a:pPr marL="0" indent="0" algn="just">
              <a:lnSpc>
                <a:spcPct val="160000"/>
              </a:lnSpc>
              <a:buNone/>
            </a:pPr>
            <a:endParaRPr lang="it-IT" sz="2400" dirty="0"/>
          </a:p>
        </p:txBody>
      </p:sp>
      <p:sp>
        <p:nvSpPr>
          <p:cNvPr id="8" name="CasellaDiTesto 7">
            <a:extLst>
              <a:ext uri="{FF2B5EF4-FFF2-40B4-BE49-F238E27FC236}">
                <a16:creationId xmlns:a16="http://schemas.microsoft.com/office/drawing/2014/main" id="{16C0AA30-3BD8-4606-B526-91574BC3A5D5}"/>
              </a:ext>
            </a:extLst>
          </p:cNvPr>
          <p:cNvSpPr txBox="1"/>
          <p:nvPr/>
        </p:nvSpPr>
        <p:spPr>
          <a:xfrm>
            <a:off x="354530" y="4606158"/>
            <a:ext cx="11482939" cy="1926874"/>
          </a:xfrm>
          <a:prstGeom prst="rect">
            <a:avLst/>
          </a:prstGeom>
          <a:noFill/>
        </p:spPr>
        <p:txBody>
          <a:bodyPr wrap="square" rtlCol="0">
            <a:spAutoFit/>
          </a:bodyPr>
          <a:lstStyle/>
          <a:p>
            <a:pPr marR="0" lvl="0" algn="ctr" defTabSz="914400" rtl="0" eaLnBrk="1" fontAlgn="auto" latinLnBrk="0" hangingPunct="1">
              <a:lnSpc>
                <a:spcPct val="160000"/>
              </a:lnSpc>
              <a:spcBef>
                <a:spcPts val="1000"/>
              </a:spcBef>
              <a:spcAft>
                <a:spcPts val="0"/>
              </a:spcAft>
              <a:buClrTx/>
              <a:buSzTx/>
              <a:tabLst/>
              <a:defRPr/>
            </a:pPr>
            <a:r>
              <a:rPr lang="en-US" sz="2400" dirty="0"/>
              <a:t>Surrounding the LES at the level of the SCJ is the </a:t>
            </a:r>
            <a:r>
              <a:rPr lang="en-US" sz="2400" dirty="0" err="1"/>
              <a:t>crural</a:t>
            </a:r>
            <a:r>
              <a:rPr lang="en-US" sz="2400" dirty="0"/>
              <a:t> diaphragm, most commonly bundles of the right diaphragmatic crus forming a teardrop-shaped canal </a:t>
            </a:r>
          </a:p>
          <a:p>
            <a:pPr marR="0" lvl="0" algn="ctr" defTabSz="914400" rtl="0" eaLnBrk="1" fontAlgn="auto" latinLnBrk="0" hangingPunct="1">
              <a:lnSpc>
                <a:spcPct val="160000"/>
              </a:lnSpc>
              <a:spcBef>
                <a:spcPts val="1000"/>
              </a:spcBef>
              <a:spcAft>
                <a:spcPts val="0"/>
              </a:spcAft>
              <a:buClrTx/>
              <a:buSzTx/>
              <a:tabLst/>
              <a:defRPr/>
            </a:pPr>
            <a:r>
              <a:rPr lang="en-US" sz="2400" dirty="0"/>
              <a:t>about 2 cm long on its major axis.</a:t>
            </a:r>
            <a:endParaRPr lang="en-US" sz="2400" b="1" i="1" dirty="0"/>
          </a:p>
        </p:txBody>
      </p:sp>
      <p:sp>
        <p:nvSpPr>
          <p:cNvPr id="9" name="CasellaDiTesto 8">
            <a:extLst>
              <a:ext uri="{FF2B5EF4-FFF2-40B4-BE49-F238E27FC236}">
                <a16:creationId xmlns:a16="http://schemas.microsoft.com/office/drawing/2014/main" id="{AA20EDBE-14E4-4C96-A2BD-1FA6E6184924}"/>
              </a:ext>
            </a:extLst>
          </p:cNvPr>
          <p:cNvSpPr txBox="1"/>
          <p:nvPr/>
        </p:nvSpPr>
        <p:spPr>
          <a:xfrm>
            <a:off x="1764331" y="187257"/>
            <a:ext cx="8410575" cy="707886"/>
          </a:xfrm>
          <a:prstGeom prst="rect">
            <a:avLst/>
          </a:prstGeom>
          <a:noFill/>
        </p:spPr>
        <p:txBody>
          <a:bodyPr wrap="square" rtlCol="0">
            <a:spAutoFit/>
          </a:bodyPr>
          <a:lstStyle/>
          <a:p>
            <a:pPr algn="ctr"/>
            <a:r>
              <a:rPr lang="it-IT" sz="4000" b="1" i="1" dirty="0" err="1">
                <a:effectLst>
                  <a:outerShdw blurRad="38100" dist="38100" dir="2700000" algn="tl">
                    <a:srgbClr val="000000">
                      <a:alpha val="43137"/>
                    </a:srgbClr>
                  </a:outerShdw>
                </a:effectLst>
              </a:rPr>
              <a:t>Esophago-gastric</a:t>
            </a:r>
            <a:r>
              <a:rPr lang="it-IT" sz="4000" b="1" i="1" dirty="0">
                <a:effectLst>
                  <a:outerShdw blurRad="38100" dist="38100" dir="2700000" algn="tl">
                    <a:srgbClr val="000000">
                      <a:alpha val="43137"/>
                    </a:srgbClr>
                  </a:outerShdw>
                </a:effectLst>
              </a:rPr>
              <a:t> Junction (EGJ)</a:t>
            </a:r>
          </a:p>
        </p:txBody>
      </p:sp>
      <p:graphicFrame>
        <p:nvGraphicFramePr>
          <p:cNvPr id="2" name="Oggetto 1">
            <a:extLst>
              <a:ext uri="{FF2B5EF4-FFF2-40B4-BE49-F238E27FC236}">
                <a16:creationId xmlns:a16="http://schemas.microsoft.com/office/drawing/2014/main" id="{12330689-ADE2-4FA2-A66D-E1F4BB9967B0}"/>
              </a:ext>
            </a:extLst>
          </p:cNvPr>
          <p:cNvGraphicFramePr>
            <a:graphicFrameLocks noChangeAspect="1"/>
          </p:cNvGraphicFramePr>
          <p:nvPr>
            <p:extLst>
              <p:ext uri="{D42A27DB-BD31-4B8C-83A1-F6EECF244321}">
                <p14:modId xmlns:p14="http://schemas.microsoft.com/office/powerpoint/2010/main" val="1870095304"/>
              </p:ext>
            </p:extLst>
          </p:nvPr>
        </p:nvGraphicFramePr>
        <p:xfrm>
          <a:off x="930429" y="996914"/>
          <a:ext cx="4324350" cy="3060700"/>
        </p:xfrm>
        <a:graphic>
          <a:graphicData uri="http://schemas.openxmlformats.org/presentationml/2006/ole">
            <mc:AlternateContent xmlns:mc="http://schemas.openxmlformats.org/markup-compatibility/2006">
              <mc:Choice xmlns:v="urn:schemas-microsoft-com:vml" Requires="v">
                <p:oleObj name="Immagine bitmap" r:id="rId2" imgW="4324320" imgH="3060720" progId="Paint.Picture">
                  <p:embed/>
                </p:oleObj>
              </mc:Choice>
              <mc:Fallback>
                <p:oleObj name="Immagine bitmap" r:id="rId2" imgW="4324320" imgH="3060720" progId="Paint.Picture">
                  <p:embed/>
                  <p:pic>
                    <p:nvPicPr>
                      <p:cNvPr id="2" name="Oggetto 1">
                        <a:extLst>
                          <a:ext uri="{FF2B5EF4-FFF2-40B4-BE49-F238E27FC236}">
                            <a16:creationId xmlns:a16="http://schemas.microsoft.com/office/drawing/2014/main" id="{12330689-ADE2-4FA2-A66D-E1F4BB9967B0}"/>
                          </a:ext>
                        </a:extLst>
                      </p:cNvPr>
                      <p:cNvPicPr/>
                      <p:nvPr/>
                    </p:nvPicPr>
                    <p:blipFill>
                      <a:blip r:embed="rId3"/>
                      <a:stretch>
                        <a:fillRect/>
                      </a:stretch>
                    </p:blipFill>
                    <p:spPr>
                      <a:xfrm>
                        <a:off x="930429" y="996914"/>
                        <a:ext cx="4324350" cy="3060700"/>
                      </a:xfrm>
                      <a:prstGeom prst="rect">
                        <a:avLst/>
                      </a:prstGeom>
                    </p:spPr>
                  </p:pic>
                </p:oleObj>
              </mc:Fallback>
            </mc:AlternateContent>
          </a:graphicData>
        </a:graphic>
      </p:graphicFrame>
      <p:pic>
        <p:nvPicPr>
          <p:cNvPr id="10" name="Immagine 9">
            <a:extLst>
              <a:ext uri="{FF2B5EF4-FFF2-40B4-BE49-F238E27FC236}">
                <a16:creationId xmlns:a16="http://schemas.microsoft.com/office/drawing/2014/main" id="{BCA32E46-5A0B-4D43-8321-6B533A5084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415" y="951559"/>
            <a:ext cx="4689479" cy="3517109"/>
          </a:xfrm>
          <a:prstGeom prst="rect">
            <a:avLst/>
          </a:prstGeom>
        </p:spPr>
      </p:pic>
      <p:sp>
        <p:nvSpPr>
          <p:cNvPr id="5" name="CasellaDiTesto 4">
            <a:extLst>
              <a:ext uri="{FF2B5EF4-FFF2-40B4-BE49-F238E27FC236}">
                <a16:creationId xmlns:a16="http://schemas.microsoft.com/office/drawing/2014/main" id="{626AC1E5-5D7C-176F-ADEB-2BC55346DF5D}"/>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607281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C300E2D-22A4-4E26-A869-F9F2C93B93F8}"/>
              </a:ext>
            </a:extLst>
          </p:cNvPr>
          <p:cNvSpPr>
            <a:spLocks noGrp="1"/>
          </p:cNvSpPr>
          <p:nvPr>
            <p:ph idx="1"/>
          </p:nvPr>
        </p:nvSpPr>
        <p:spPr>
          <a:xfrm>
            <a:off x="4872036" y="2161127"/>
            <a:ext cx="6010275" cy="3517109"/>
          </a:xfrm>
        </p:spPr>
        <p:txBody>
          <a:bodyPr>
            <a:noAutofit/>
          </a:bodyPr>
          <a:lstStyle/>
          <a:p>
            <a:pPr marL="0" indent="0" algn="just">
              <a:lnSpc>
                <a:spcPct val="160000"/>
              </a:lnSpc>
              <a:buNone/>
            </a:pPr>
            <a:endParaRPr lang="it-IT" sz="2400" dirty="0"/>
          </a:p>
          <a:p>
            <a:pPr marL="0" indent="0" algn="just">
              <a:lnSpc>
                <a:spcPct val="160000"/>
              </a:lnSpc>
              <a:buNone/>
            </a:pPr>
            <a:endParaRPr lang="it-IT" sz="2400" dirty="0"/>
          </a:p>
          <a:p>
            <a:pPr marL="0" indent="0" algn="just">
              <a:lnSpc>
                <a:spcPct val="160000"/>
              </a:lnSpc>
              <a:buNone/>
            </a:pPr>
            <a:endParaRPr lang="it-IT" sz="2400" dirty="0"/>
          </a:p>
        </p:txBody>
      </p:sp>
      <p:sp>
        <p:nvSpPr>
          <p:cNvPr id="9" name="CasellaDiTesto 8">
            <a:extLst>
              <a:ext uri="{FF2B5EF4-FFF2-40B4-BE49-F238E27FC236}">
                <a16:creationId xmlns:a16="http://schemas.microsoft.com/office/drawing/2014/main" id="{AA20EDBE-14E4-4C96-A2BD-1FA6E6184924}"/>
              </a:ext>
            </a:extLst>
          </p:cNvPr>
          <p:cNvSpPr txBox="1"/>
          <p:nvPr/>
        </p:nvSpPr>
        <p:spPr>
          <a:xfrm>
            <a:off x="1764331" y="187257"/>
            <a:ext cx="8410575" cy="707886"/>
          </a:xfrm>
          <a:prstGeom prst="rect">
            <a:avLst/>
          </a:prstGeom>
          <a:noFill/>
        </p:spPr>
        <p:txBody>
          <a:bodyPr wrap="square" rtlCol="0">
            <a:spAutoFit/>
          </a:bodyPr>
          <a:lstStyle/>
          <a:p>
            <a:pPr algn="ctr"/>
            <a:r>
              <a:rPr lang="it-IT" sz="4000" b="1" i="1" dirty="0" err="1">
                <a:effectLst>
                  <a:outerShdw blurRad="38100" dist="38100" dir="2700000" algn="tl">
                    <a:srgbClr val="000000">
                      <a:alpha val="43137"/>
                    </a:srgbClr>
                  </a:outerShdw>
                </a:effectLst>
              </a:rPr>
              <a:t>Esophago-gastric</a:t>
            </a:r>
            <a:r>
              <a:rPr lang="it-IT" sz="4000" b="1" i="1" dirty="0">
                <a:effectLst>
                  <a:outerShdw blurRad="38100" dist="38100" dir="2700000" algn="tl">
                    <a:srgbClr val="000000">
                      <a:alpha val="43137"/>
                    </a:srgbClr>
                  </a:outerShdw>
                </a:effectLst>
              </a:rPr>
              <a:t> Junction (EGJ)</a:t>
            </a:r>
          </a:p>
        </p:txBody>
      </p:sp>
      <p:pic>
        <p:nvPicPr>
          <p:cNvPr id="4" name="Picture 6">
            <a:extLst>
              <a:ext uri="{FF2B5EF4-FFF2-40B4-BE49-F238E27FC236}">
                <a16:creationId xmlns:a16="http://schemas.microsoft.com/office/drawing/2014/main" id="{58862EB5-43C2-DAF0-F116-06CD1FC9AD12}"/>
              </a:ext>
            </a:extLst>
          </p:cNvPr>
          <p:cNvPicPr>
            <a:picLocks noChangeAspect="1"/>
          </p:cNvPicPr>
          <p:nvPr/>
        </p:nvPicPr>
        <p:blipFill rotWithShape="1">
          <a:blip r:embed="rId2">
            <a:extLst>
              <a:ext uri="{28A0092B-C50C-407E-A947-70E740481C1C}">
                <a14:useLocalDpi xmlns:a14="http://schemas.microsoft.com/office/drawing/2010/main" val="0"/>
              </a:ext>
            </a:extLst>
          </a:blip>
          <a:srcRect r="567"/>
          <a:stretch/>
        </p:blipFill>
        <p:spPr bwMode="auto">
          <a:xfrm>
            <a:off x="7101360" y="1328420"/>
            <a:ext cx="4177827" cy="5002806"/>
          </a:xfrm>
          <a:prstGeom prst="rect">
            <a:avLst/>
          </a:prstGeom>
          <a:ln>
            <a:noFill/>
          </a:ln>
          <a:extLst>
            <a:ext uri="{53640926-AAD7-44D8-BBD7-CCE9431645EC}">
              <a14:shadowObscured xmlns:a14="http://schemas.microsoft.com/office/drawing/2010/main"/>
            </a:ext>
          </a:extLst>
        </p:spPr>
      </p:pic>
      <p:sp>
        <p:nvSpPr>
          <p:cNvPr id="6" name="CasellaDiTesto 5">
            <a:extLst>
              <a:ext uri="{FF2B5EF4-FFF2-40B4-BE49-F238E27FC236}">
                <a16:creationId xmlns:a16="http://schemas.microsoft.com/office/drawing/2014/main" id="{3894B1C6-1ED4-618C-A684-EE47951B670E}"/>
              </a:ext>
            </a:extLst>
          </p:cNvPr>
          <p:cNvSpPr txBox="1"/>
          <p:nvPr/>
        </p:nvSpPr>
        <p:spPr>
          <a:xfrm>
            <a:off x="308527" y="1967704"/>
            <a:ext cx="6440142" cy="3903954"/>
          </a:xfrm>
          <a:prstGeom prst="rect">
            <a:avLst/>
          </a:prstGeom>
          <a:noFill/>
        </p:spPr>
        <p:txBody>
          <a:bodyPr wrap="square">
            <a:spAutoFit/>
          </a:bodyPr>
          <a:lstStyle/>
          <a:p>
            <a:pPr algn="just">
              <a:lnSpc>
                <a:spcPct val="150000"/>
              </a:lnSpc>
            </a:pPr>
            <a:r>
              <a:rPr lang="en-US" sz="2400" dirty="0">
                <a:solidFill>
                  <a:srgbClr val="000000"/>
                </a:solidFill>
                <a:effectLst/>
                <a:latin typeface="Times New Roman" panose="02020603050405020304" pitchFamily="18" charset="0"/>
                <a:ea typeface="Times New Roman" panose="02020603050405020304" pitchFamily="18" charset="0"/>
              </a:rPr>
              <a:t>Clasps and Slings fibers. The muscle fibers of the proximal stomach that make up the distal portion of the LES. The gastric sling fibers are the continuation of the inner circular fibers of the distal esophagus (i.e. clasps fibers) and when contracted will “pull down” and accentuate the angle of Hiss as an anti-reflux mechanism</a:t>
            </a:r>
            <a:endParaRPr lang="it-IT" sz="2400" dirty="0">
              <a:effectLst/>
              <a:latin typeface="Times New Roman" panose="02020603050405020304" pitchFamily="18" charset="0"/>
              <a:ea typeface="Times New Roman" panose="02020603050405020304" pitchFamily="18" charset="0"/>
            </a:endParaRPr>
          </a:p>
        </p:txBody>
      </p:sp>
      <p:sp>
        <p:nvSpPr>
          <p:cNvPr id="7" name="CasellaDiTesto 6">
            <a:extLst>
              <a:ext uri="{FF2B5EF4-FFF2-40B4-BE49-F238E27FC236}">
                <a16:creationId xmlns:a16="http://schemas.microsoft.com/office/drawing/2014/main" id="{E08BBAD4-3B57-A747-E2D0-5BAED1F90C3B}"/>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4001719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Connettore 2 17">
            <a:extLst>
              <a:ext uri="{FF2B5EF4-FFF2-40B4-BE49-F238E27FC236}">
                <a16:creationId xmlns:a16="http://schemas.microsoft.com/office/drawing/2014/main" id="{651E6740-DA6F-42F6-A4F7-E272C6F9F162}"/>
              </a:ext>
            </a:extLst>
          </p:cNvPr>
          <p:cNvCxnSpPr>
            <a:cxnSpLocks/>
          </p:cNvCxnSpPr>
          <p:nvPr/>
        </p:nvCxnSpPr>
        <p:spPr>
          <a:xfrm>
            <a:off x="6373916" y="3712909"/>
            <a:ext cx="153576" cy="11867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74221D94-8545-4425-A8ED-C0A2493E5411}"/>
              </a:ext>
            </a:extLst>
          </p:cNvPr>
          <p:cNvCxnSpPr>
            <a:cxnSpLocks/>
          </p:cNvCxnSpPr>
          <p:nvPr/>
        </p:nvCxnSpPr>
        <p:spPr>
          <a:xfrm>
            <a:off x="7421049" y="3315258"/>
            <a:ext cx="143962" cy="14380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6D13421A-94FC-4092-B57A-1B0F6C439E99}"/>
              </a:ext>
            </a:extLst>
          </p:cNvPr>
          <p:cNvCxnSpPr>
            <a:cxnSpLocks/>
          </p:cNvCxnSpPr>
          <p:nvPr/>
        </p:nvCxnSpPr>
        <p:spPr>
          <a:xfrm flipH="1" flipV="1">
            <a:off x="7442637" y="3637406"/>
            <a:ext cx="136275" cy="12541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4B93BAAA-BD8B-6DF4-5A57-0E84D3C59F56}"/>
              </a:ext>
            </a:extLst>
          </p:cNvPr>
          <p:cNvPicPr>
            <a:picLocks noChangeAspect="1"/>
          </p:cNvPicPr>
          <p:nvPr/>
        </p:nvPicPr>
        <p:blipFill rotWithShape="1">
          <a:blip r:embed="rId3">
            <a:extLst>
              <a:ext uri="{28A0092B-C50C-407E-A947-70E740481C1C}">
                <a14:useLocalDpi xmlns:a14="http://schemas.microsoft.com/office/drawing/2010/main" val="0"/>
              </a:ext>
            </a:extLst>
          </a:blip>
          <a:srcRect l="32774" t="24195" r="9784" b="57438"/>
          <a:stretch/>
        </p:blipFill>
        <p:spPr>
          <a:xfrm>
            <a:off x="1867203" y="123448"/>
            <a:ext cx="7850914" cy="1586240"/>
          </a:xfrm>
          <a:prstGeom prst="rect">
            <a:avLst/>
          </a:prstGeom>
        </p:spPr>
      </p:pic>
      <p:sp>
        <p:nvSpPr>
          <p:cNvPr id="4" name="CasellaDiTesto 3">
            <a:extLst>
              <a:ext uri="{FF2B5EF4-FFF2-40B4-BE49-F238E27FC236}">
                <a16:creationId xmlns:a16="http://schemas.microsoft.com/office/drawing/2014/main" id="{0751C23E-A8F8-FFC4-4FFC-E21163C5EDA2}"/>
              </a:ext>
            </a:extLst>
          </p:cNvPr>
          <p:cNvSpPr txBox="1"/>
          <p:nvPr/>
        </p:nvSpPr>
        <p:spPr>
          <a:xfrm>
            <a:off x="184840" y="6334780"/>
            <a:ext cx="1950720" cy="523220"/>
          </a:xfrm>
          <a:prstGeom prst="rect">
            <a:avLst/>
          </a:prstGeom>
          <a:noFill/>
        </p:spPr>
        <p:txBody>
          <a:bodyPr wrap="square" rtlCol="0">
            <a:spAutoFit/>
          </a:bodyPr>
          <a:lstStyle/>
          <a:p>
            <a:r>
              <a:rPr lang="it-IT" sz="1400" b="1" dirty="0">
                <a:solidFill>
                  <a:schemeClr val="bg1"/>
                </a:solidFill>
              </a:rPr>
              <a:t>Sugano et al.</a:t>
            </a:r>
          </a:p>
          <a:p>
            <a:r>
              <a:rPr lang="it-IT" sz="1400" b="1" dirty="0">
                <a:solidFill>
                  <a:schemeClr val="bg1"/>
                </a:solidFill>
              </a:rPr>
              <a:t> Gut, 2022</a:t>
            </a:r>
          </a:p>
        </p:txBody>
      </p:sp>
      <p:pic>
        <p:nvPicPr>
          <p:cNvPr id="11" name="Immagine 10">
            <a:extLst>
              <a:ext uri="{FF2B5EF4-FFF2-40B4-BE49-F238E27FC236}">
                <a16:creationId xmlns:a16="http://schemas.microsoft.com/office/drawing/2014/main" id="{F842390C-E3BC-31A6-8D15-DBF49FE3E460}"/>
              </a:ext>
            </a:extLst>
          </p:cNvPr>
          <p:cNvPicPr>
            <a:picLocks noChangeAspect="1"/>
          </p:cNvPicPr>
          <p:nvPr/>
        </p:nvPicPr>
        <p:blipFill rotWithShape="1">
          <a:blip r:embed="rId4">
            <a:extLst>
              <a:ext uri="{28A0092B-C50C-407E-A947-70E740481C1C}">
                <a14:useLocalDpi xmlns:a14="http://schemas.microsoft.com/office/drawing/2010/main" val="0"/>
              </a:ext>
            </a:extLst>
          </a:blip>
          <a:srcRect l="32775" t="39100" r="9783" b="19397"/>
          <a:stretch/>
        </p:blipFill>
        <p:spPr>
          <a:xfrm>
            <a:off x="4655840" y="2634123"/>
            <a:ext cx="6233994" cy="2846256"/>
          </a:xfrm>
          <a:prstGeom prst="rect">
            <a:avLst/>
          </a:prstGeom>
        </p:spPr>
      </p:pic>
      <p:pic>
        <p:nvPicPr>
          <p:cNvPr id="23" name="Immagine 22">
            <a:extLst>
              <a:ext uri="{FF2B5EF4-FFF2-40B4-BE49-F238E27FC236}">
                <a16:creationId xmlns:a16="http://schemas.microsoft.com/office/drawing/2014/main" id="{46B037BA-A88F-8B49-1C65-316B45AF9440}"/>
              </a:ext>
            </a:extLst>
          </p:cNvPr>
          <p:cNvPicPr>
            <a:picLocks noChangeAspect="1"/>
          </p:cNvPicPr>
          <p:nvPr/>
        </p:nvPicPr>
        <p:blipFill rotWithShape="1">
          <a:blip r:embed="rId4">
            <a:extLst>
              <a:ext uri="{28A0092B-C50C-407E-A947-70E740481C1C}">
                <a14:useLocalDpi xmlns:a14="http://schemas.microsoft.com/office/drawing/2010/main" val="0"/>
              </a:ext>
            </a:extLst>
          </a:blip>
          <a:srcRect l="33055" t="81634" r="11897" b="7630"/>
          <a:stretch/>
        </p:blipFill>
        <p:spPr>
          <a:xfrm>
            <a:off x="99391" y="2510768"/>
            <a:ext cx="8026414" cy="1514692"/>
          </a:xfrm>
          <a:prstGeom prst="rect">
            <a:avLst/>
          </a:prstGeom>
        </p:spPr>
      </p:pic>
      <p:sp>
        <p:nvSpPr>
          <p:cNvPr id="2" name="CasellaDiTesto 1">
            <a:extLst>
              <a:ext uri="{FF2B5EF4-FFF2-40B4-BE49-F238E27FC236}">
                <a16:creationId xmlns:a16="http://schemas.microsoft.com/office/drawing/2014/main" id="{67692C8B-8016-00CC-9F4C-2A85CC75ECAB}"/>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268545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05C0818-D183-8660-F473-D53B0937C706}"/>
              </a:ext>
            </a:extLst>
          </p:cNvPr>
          <p:cNvPicPr>
            <a:picLocks noChangeAspect="1"/>
          </p:cNvPicPr>
          <p:nvPr/>
        </p:nvPicPr>
        <p:blipFill rotWithShape="1">
          <a:blip r:embed="rId2">
            <a:extLst>
              <a:ext uri="{28A0092B-C50C-407E-A947-70E740481C1C}">
                <a14:useLocalDpi xmlns:a14="http://schemas.microsoft.com/office/drawing/2010/main" val="0"/>
              </a:ext>
            </a:extLst>
          </a:blip>
          <a:srcRect l="34826" t="28815" r="24423" b="51294"/>
          <a:stretch/>
        </p:blipFill>
        <p:spPr>
          <a:xfrm>
            <a:off x="3016109" y="86692"/>
            <a:ext cx="6200840" cy="1916733"/>
          </a:xfrm>
          <a:prstGeom prst="rect">
            <a:avLst/>
          </a:prstGeom>
        </p:spPr>
      </p:pic>
      <p:pic>
        <p:nvPicPr>
          <p:cNvPr id="14" name="Immagine 13">
            <a:extLst>
              <a:ext uri="{FF2B5EF4-FFF2-40B4-BE49-F238E27FC236}">
                <a16:creationId xmlns:a16="http://schemas.microsoft.com/office/drawing/2014/main" id="{C4F15498-2694-5765-18C2-E54213B233F1}"/>
              </a:ext>
            </a:extLst>
          </p:cNvPr>
          <p:cNvPicPr>
            <a:picLocks noChangeAspect="1"/>
          </p:cNvPicPr>
          <p:nvPr/>
        </p:nvPicPr>
        <p:blipFill rotWithShape="1">
          <a:blip r:embed="rId3">
            <a:extLst>
              <a:ext uri="{28A0092B-C50C-407E-A947-70E740481C1C}">
                <a14:useLocalDpi xmlns:a14="http://schemas.microsoft.com/office/drawing/2010/main" val="0"/>
              </a:ext>
            </a:extLst>
          </a:blip>
          <a:srcRect l="33633" t="40290" r="11634" b="9420"/>
          <a:stretch/>
        </p:blipFill>
        <p:spPr>
          <a:xfrm>
            <a:off x="2361299" y="1913973"/>
            <a:ext cx="7304480" cy="4250354"/>
          </a:xfrm>
          <a:prstGeom prst="rect">
            <a:avLst/>
          </a:prstGeom>
        </p:spPr>
      </p:pic>
      <p:sp>
        <p:nvSpPr>
          <p:cNvPr id="15" name="CasellaDiTesto 14">
            <a:extLst>
              <a:ext uri="{FF2B5EF4-FFF2-40B4-BE49-F238E27FC236}">
                <a16:creationId xmlns:a16="http://schemas.microsoft.com/office/drawing/2014/main" id="{F348FAA8-B166-9EED-F45D-B0FACF4DF740}"/>
              </a:ext>
            </a:extLst>
          </p:cNvPr>
          <p:cNvSpPr txBox="1"/>
          <p:nvPr/>
        </p:nvSpPr>
        <p:spPr>
          <a:xfrm>
            <a:off x="2698448" y="6050030"/>
            <a:ext cx="6967331" cy="646331"/>
          </a:xfrm>
          <a:prstGeom prst="rect">
            <a:avLst/>
          </a:prstGeom>
          <a:noFill/>
        </p:spPr>
        <p:txBody>
          <a:bodyPr wrap="square" rtlCol="0">
            <a:spAutoFit/>
          </a:bodyPr>
          <a:lstStyle/>
          <a:p>
            <a:r>
              <a:rPr lang="en-US" b="1" dirty="0"/>
              <a:t>LDF components</a:t>
            </a:r>
            <a:r>
              <a:rPr lang="en-US" dirty="0"/>
              <a:t>: hiatal axial length; hiatal aperture measured in centimeters; and the present or absent of a functioning flap valve.</a:t>
            </a:r>
            <a:endParaRPr lang="it-IT" dirty="0"/>
          </a:p>
        </p:txBody>
      </p:sp>
      <p:sp>
        <p:nvSpPr>
          <p:cNvPr id="19" name="CasellaDiTesto 18">
            <a:extLst>
              <a:ext uri="{FF2B5EF4-FFF2-40B4-BE49-F238E27FC236}">
                <a16:creationId xmlns:a16="http://schemas.microsoft.com/office/drawing/2014/main" id="{045BC0E5-C2C7-5FCB-064F-27F25B8A7B9D}"/>
              </a:ext>
            </a:extLst>
          </p:cNvPr>
          <p:cNvSpPr txBox="1"/>
          <p:nvPr/>
        </p:nvSpPr>
        <p:spPr>
          <a:xfrm>
            <a:off x="9665779" y="3472730"/>
            <a:ext cx="6097656" cy="369332"/>
          </a:xfrm>
          <a:prstGeom prst="rect">
            <a:avLst/>
          </a:prstGeom>
          <a:noFill/>
        </p:spPr>
        <p:txBody>
          <a:bodyPr wrap="square">
            <a:spAutoFit/>
          </a:bodyPr>
          <a:lstStyle/>
          <a:p>
            <a:r>
              <a:rPr lang="it-IT" dirty="0"/>
              <a:t>Nguyen et al, 2022</a:t>
            </a:r>
          </a:p>
        </p:txBody>
      </p:sp>
      <p:pic>
        <p:nvPicPr>
          <p:cNvPr id="22" name="Immagine 21">
            <a:extLst>
              <a:ext uri="{FF2B5EF4-FFF2-40B4-BE49-F238E27FC236}">
                <a16:creationId xmlns:a16="http://schemas.microsoft.com/office/drawing/2014/main" id="{212F4F91-3445-C602-F1A3-37B44663BAB6}"/>
              </a:ext>
            </a:extLst>
          </p:cNvPr>
          <p:cNvPicPr>
            <a:picLocks noChangeAspect="1"/>
          </p:cNvPicPr>
          <p:nvPr/>
        </p:nvPicPr>
        <p:blipFill>
          <a:blip r:embed="rId4"/>
          <a:stretch>
            <a:fillRect/>
          </a:stretch>
        </p:blipFill>
        <p:spPr>
          <a:xfrm>
            <a:off x="791867" y="700803"/>
            <a:ext cx="10608266" cy="6157197"/>
          </a:xfrm>
          <a:prstGeom prst="rect">
            <a:avLst/>
          </a:prstGeom>
        </p:spPr>
      </p:pic>
      <p:sp>
        <p:nvSpPr>
          <p:cNvPr id="2" name="CasellaDiTesto 1">
            <a:extLst>
              <a:ext uri="{FF2B5EF4-FFF2-40B4-BE49-F238E27FC236}">
                <a16:creationId xmlns:a16="http://schemas.microsoft.com/office/drawing/2014/main" id="{9D795930-F30B-969C-C7D0-69DBB062250E}"/>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53587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115ACE2-3C64-4326-BEF5-B5354BC88B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728" y="2190610"/>
            <a:ext cx="2839006" cy="2432049"/>
          </a:xfrm>
          <a:prstGeom prst="rect">
            <a:avLst/>
          </a:prstGeom>
        </p:spPr>
      </p:pic>
      <p:pic>
        <p:nvPicPr>
          <p:cNvPr id="13" name="Immagine 12">
            <a:extLst>
              <a:ext uri="{FF2B5EF4-FFF2-40B4-BE49-F238E27FC236}">
                <a16:creationId xmlns:a16="http://schemas.microsoft.com/office/drawing/2014/main" id="{F87540A5-C9FD-44E1-9607-0324F5ED5939}"/>
              </a:ext>
            </a:extLst>
          </p:cNvPr>
          <p:cNvPicPr>
            <a:picLocks noChangeAspect="1"/>
          </p:cNvPicPr>
          <p:nvPr/>
        </p:nvPicPr>
        <p:blipFill>
          <a:blip r:embed="rId4"/>
          <a:stretch>
            <a:fillRect/>
          </a:stretch>
        </p:blipFill>
        <p:spPr>
          <a:xfrm>
            <a:off x="2638107" y="2203887"/>
            <a:ext cx="2930413" cy="2510355"/>
          </a:xfrm>
          <a:prstGeom prst="rect">
            <a:avLst/>
          </a:prstGeom>
        </p:spPr>
      </p:pic>
      <p:sp>
        <p:nvSpPr>
          <p:cNvPr id="14" name="CasellaDiTesto 13">
            <a:extLst>
              <a:ext uri="{FF2B5EF4-FFF2-40B4-BE49-F238E27FC236}">
                <a16:creationId xmlns:a16="http://schemas.microsoft.com/office/drawing/2014/main" id="{B182BD46-FE17-4EE7-ADD1-79CB4600FB43}"/>
              </a:ext>
            </a:extLst>
          </p:cNvPr>
          <p:cNvSpPr txBox="1"/>
          <p:nvPr/>
        </p:nvSpPr>
        <p:spPr>
          <a:xfrm>
            <a:off x="4236658" y="3116188"/>
            <a:ext cx="978694" cy="276999"/>
          </a:xfrm>
          <a:prstGeom prst="rect">
            <a:avLst/>
          </a:prstGeom>
          <a:noFill/>
        </p:spPr>
        <p:txBody>
          <a:bodyPr wrap="square" rtlCol="0">
            <a:spAutoFit/>
          </a:bodyPr>
          <a:lstStyle/>
          <a:p>
            <a:r>
              <a:rPr lang="it-IT" sz="1200" dirty="0" err="1">
                <a:solidFill>
                  <a:schemeClr val="bg1"/>
                </a:solidFill>
              </a:rPr>
              <a:t>Gastric</a:t>
            </a:r>
            <a:r>
              <a:rPr lang="it-IT" sz="1200" dirty="0">
                <a:solidFill>
                  <a:schemeClr val="bg1"/>
                </a:solidFill>
              </a:rPr>
              <a:t> </a:t>
            </a:r>
            <a:r>
              <a:rPr lang="it-IT" sz="1200" dirty="0" err="1">
                <a:solidFill>
                  <a:schemeClr val="bg1"/>
                </a:solidFill>
              </a:rPr>
              <a:t>Folds</a:t>
            </a:r>
            <a:endParaRPr lang="it-IT" sz="1200" dirty="0">
              <a:solidFill>
                <a:schemeClr val="bg1"/>
              </a:solidFill>
            </a:endParaRPr>
          </a:p>
        </p:txBody>
      </p:sp>
      <p:sp>
        <p:nvSpPr>
          <p:cNvPr id="15" name="CasellaDiTesto 14">
            <a:extLst>
              <a:ext uri="{FF2B5EF4-FFF2-40B4-BE49-F238E27FC236}">
                <a16:creationId xmlns:a16="http://schemas.microsoft.com/office/drawing/2014/main" id="{7C6CF9AD-8C3F-4CCB-A173-8C4D328E0707}"/>
              </a:ext>
            </a:extLst>
          </p:cNvPr>
          <p:cNvSpPr txBox="1"/>
          <p:nvPr/>
        </p:nvSpPr>
        <p:spPr>
          <a:xfrm>
            <a:off x="4157906" y="4222459"/>
            <a:ext cx="1410614" cy="461665"/>
          </a:xfrm>
          <a:prstGeom prst="rect">
            <a:avLst/>
          </a:prstGeom>
          <a:noFill/>
        </p:spPr>
        <p:txBody>
          <a:bodyPr wrap="square" rtlCol="0">
            <a:spAutoFit/>
          </a:bodyPr>
          <a:lstStyle/>
          <a:p>
            <a:pPr algn="ctr"/>
            <a:r>
              <a:rPr lang="it-IT" sz="1200" dirty="0">
                <a:solidFill>
                  <a:schemeClr val="bg1"/>
                </a:solidFill>
              </a:rPr>
              <a:t>Squamo-</a:t>
            </a:r>
            <a:r>
              <a:rPr lang="it-IT" sz="1200" dirty="0" err="1">
                <a:solidFill>
                  <a:schemeClr val="bg1"/>
                </a:solidFill>
              </a:rPr>
              <a:t>columnar</a:t>
            </a:r>
            <a:r>
              <a:rPr lang="it-IT" sz="1200" dirty="0">
                <a:solidFill>
                  <a:schemeClr val="bg1"/>
                </a:solidFill>
              </a:rPr>
              <a:t> Junction</a:t>
            </a:r>
          </a:p>
        </p:txBody>
      </p:sp>
      <p:sp>
        <p:nvSpPr>
          <p:cNvPr id="16" name="CasellaDiTesto 15">
            <a:extLst>
              <a:ext uri="{FF2B5EF4-FFF2-40B4-BE49-F238E27FC236}">
                <a16:creationId xmlns:a16="http://schemas.microsoft.com/office/drawing/2014/main" id="{E9D77C65-FE6B-4D37-A07A-765CFD21D015}"/>
              </a:ext>
            </a:extLst>
          </p:cNvPr>
          <p:cNvSpPr txBox="1"/>
          <p:nvPr/>
        </p:nvSpPr>
        <p:spPr>
          <a:xfrm>
            <a:off x="3012133" y="3257844"/>
            <a:ext cx="1145773" cy="461665"/>
          </a:xfrm>
          <a:prstGeom prst="rect">
            <a:avLst/>
          </a:prstGeom>
          <a:noFill/>
        </p:spPr>
        <p:txBody>
          <a:bodyPr wrap="square" rtlCol="0">
            <a:spAutoFit/>
          </a:bodyPr>
          <a:lstStyle/>
          <a:p>
            <a:r>
              <a:rPr lang="it-IT" sz="1200" dirty="0" err="1">
                <a:solidFill>
                  <a:schemeClr val="bg1"/>
                </a:solidFill>
              </a:rPr>
              <a:t>Diaphragmatic</a:t>
            </a:r>
            <a:r>
              <a:rPr lang="it-IT" sz="1200" dirty="0">
                <a:solidFill>
                  <a:schemeClr val="bg1"/>
                </a:solidFill>
              </a:rPr>
              <a:t> </a:t>
            </a:r>
            <a:r>
              <a:rPr lang="it-IT" sz="1200" dirty="0" err="1">
                <a:solidFill>
                  <a:schemeClr val="bg1"/>
                </a:solidFill>
              </a:rPr>
              <a:t>Plication</a:t>
            </a:r>
            <a:endParaRPr lang="it-IT" sz="1200" dirty="0">
              <a:solidFill>
                <a:schemeClr val="bg1"/>
              </a:solidFill>
            </a:endParaRPr>
          </a:p>
        </p:txBody>
      </p:sp>
      <p:cxnSp>
        <p:nvCxnSpPr>
          <p:cNvPr id="18" name="Connettore 2 17">
            <a:extLst>
              <a:ext uri="{FF2B5EF4-FFF2-40B4-BE49-F238E27FC236}">
                <a16:creationId xmlns:a16="http://schemas.microsoft.com/office/drawing/2014/main" id="{651E6740-DA6F-42F6-A4F7-E272C6F9F162}"/>
              </a:ext>
            </a:extLst>
          </p:cNvPr>
          <p:cNvCxnSpPr>
            <a:cxnSpLocks/>
          </p:cNvCxnSpPr>
          <p:nvPr/>
        </p:nvCxnSpPr>
        <p:spPr>
          <a:xfrm>
            <a:off x="6373916" y="3712909"/>
            <a:ext cx="153576" cy="11867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74221D94-8545-4425-A8ED-C0A2493E5411}"/>
              </a:ext>
            </a:extLst>
          </p:cNvPr>
          <p:cNvCxnSpPr>
            <a:cxnSpLocks/>
          </p:cNvCxnSpPr>
          <p:nvPr/>
        </p:nvCxnSpPr>
        <p:spPr>
          <a:xfrm>
            <a:off x="7421049" y="3315258"/>
            <a:ext cx="143962" cy="14380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6D13421A-94FC-4092-B57A-1B0F6C439E99}"/>
              </a:ext>
            </a:extLst>
          </p:cNvPr>
          <p:cNvCxnSpPr>
            <a:cxnSpLocks/>
          </p:cNvCxnSpPr>
          <p:nvPr/>
        </p:nvCxnSpPr>
        <p:spPr>
          <a:xfrm flipH="1" flipV="1">
            <a:off x="7442637" y="3637406"/>
            <a:ext cx="136275" cy="12541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CasellaDiTesto 28">
            <a:extLst>
              <a:ext uri="{FF2B5EF4-FFF2-40B4-BE49-F238E27FC236}">
                <a16:creationId xmlns:a16="http://schemas.microsoft.com/office/drawing/2014/main" id="{D1CEC5E8-6199-4A06-B5D5-5AC833ABE4E5}"/>
              </a:ext>
            </a:extLst>
          </p:cNvPr>
          <p:cNvSpPr txBox="1"/>
          <p:nvPr/>
        </p:nvSpPr>
        <p:spPr>
          <a:xfrm>
            <a:off x="2927649" y="5166895"/>
            <a:ext cx="6552728" cy="369332"/>
          </a:xfrm>
          <a:prstGeom prst="rect">
            <a:avLst/>
          </a:prstGeom>
          <a:solidFill>
            <a:schemeClr val="bg1"/>
          </a:solidFill>
          <a:ln w="28575">
            <a:solidFill>
              <a:srgbClr val="8A1024"/>
            </a:solidFill>
          </a:ln>
        </p:spPr>
        <p:txBody>
          <a:bodyPr wrap="square" rtlCol="0">
            <a:spAutoFit/>
          </a:bodyPr>
          <a:lstStyle/>
          <a:p>
            <a:r>
              <a:rPr lang="it-IT" b="1" u="sng" dirty="0" err="1">
                <a:solidFill>
                  <a:srgbClr val="8A1024"/>
                </a:solidFill>
              </a:rPr>
              <a:t>Conclusions</a:t>
            </a:r>
            <a:r>
              <a:rPr lang="it-IT" b="1" u="sng" dirty="0">
                <a:solidFill>
                  <a:srgbClr val="8A1024"/>
                </a:solidFill>
              </a:rPr>
              <a:t>: </a:t>
            </a:r>
            <a:r>
              <a:rPr lang="it-IT" b="1" u="sng" dirty="0" err="1">
                <a:solidFill>
                  <a:srgbClr val="8A1024"/>
                </a:solidFill>
              </a:rPr>
              <a:t>Hiatal</a:t>
            </a:r>
            <a:r>
              <a:rPr lang="it-IT" b="1" u="sng" dirty="0">
                <a:solidFill>
                  <a:srgbClr val="8A1024"/>
                </a:solidFill>
              </a:rPr>
              <a:t> </a:t>
            </a:r>
            <a:r>
              <a:rPr lang="it-IT" b="1" u="sng" dirty="0" err="1">
                <a:solidFill>
                  <a:srgbClr val="8A1024"/>
                </a:solidFill>
              </a:rPr>
              <a:t>Hernia</a:t>
            </a:r>
            <a:r>
              <a:rPr lang="it-IT" b="1" u="sng" dirty="0">
                <a:solidFill>
                  <a:srgbClr val="8A1024"/>
                </a:solidFill>
              </a:rPr>
              <a:t> </a:t>
            </a:r>
            <a:r>
              <a:rPr lang="it-IT" dirty="0">
                <a:solidFill>
                  <a:srgbClr val="8A1024"/>
                </a:solidFill>
              </a:rPr>
              <a:t>(Grade IV </a:t>
            </a:r>
            <a:r>
              <a:rPr lang="it-IT" dirty="0" err="1">
                <a:solidFill>
                  <a:srgbClr val="8A1024"/>
                </a:solidFill>
              </a:rPr>
              <a:t>according</a:t>
            </a:r>
            <a:r>
              <a:rPr lang="it-IT" dirty="0">
                <a:solidFill>
                  <a:srgbClr val="8A1024"/>
                </a:solidFill>
              </a:rPr>
              <a:t> to Hill </a:t>
            </a:r>
            <a:r>
              <a:rPr lang="it-IT" dirty="0" err="1">
                <a:solidFill>
                  <a:srgbClr val="8A1024"/>
                </a:solidFill>
              </a:rPr>
              <a:t>Classification</a:t>
            </a:r>
            <a:r>
              <a:rPr lang="it-IT" dirty="0">
                <a:solidFill>
                  <a:srgbClr val="8A1024"/>
                </a:solidFill>
              </a:rPr>
              <a:t>)</a:t>
            </a:r>
          </a:p>
        </p:txBody>
      </p:sp>
      <p:cxnSp>
        <p:nvCxnSpPr>
          <p:cNvPr id="3" name="Connettore diritto 2">
            <a:extLst>
              <a:ext uri="{FF2B5EF4-FFF2-40B4-BE49-F238E27FC236}">
                <a16:creationId xmlns:a16="http://schemas.microsoft.com/office/drawing/2014/main" id="{C5A63522-EF2B-DF76-5376-BD1A46FE3ACF}"/>
              </a:ext>
            </a:extLst>
          </p:cNvPr>
          <p:cNvCxnSpPr/>
          <p:nvPr/>
        </p:nvCxnSpPr>
        <p:spPr>
          <a:xfrm>
            <a:off x="3958505" y="3590167"/>
            <a:ext cx="1535000" cy="3453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itolo 3">
            <a:extLst>
              <a:ext uri="{FF2B5EF4-FFF2-40B4-BE49-F238E27FC236}">
                <a16:creationId xmlns:a16="http://schemas.microsoft.com/office/drawing/2014/main" id="{920E42D1-A3E1-7B31-70C2-2EA6FB31B241}"/>
              </a:ext>
            </a:extLst>
          </p:cNvPr>
          <p:cNvSpPr>
            <a:spLocks noGrp="1"/>
          </p:cNvSpPr>
          <p:nvPr>
            <p:ph type="title"/>
          </p:nvPr>
        </p:nvSpPr>
        <p:spPr/>
        <p:txBody>
          <a:bodyPr>
            <a:noAutofit/>
          </a:bodyPr>
          <a:lstStyle/>
          <a:p>
            <a:r>
              <a:rPr lang="en-US" sz="4000" dirty="0"/>
              <a:t>Endoscopic anatomic orientation of the esophagogastric junction</a:t>
            </a:r>
            <a:endParaRPr lang="it-IT" sz="4000" dirty="0"/>
          </a:p>
        </p:txBody>
      </p:sp>
      <p:sp>
        <p:nvSpPr>
          <p:cNvPr id="2" name="CasellaDiTesto 1">
            <a:extLst>
              <a:ext uri="{FF2B5EF4-FFF2-40B4-BE49-F238E27FC236}">
                <a16:creationId xmlns:a16="http://schemas.microsoft.com/office/drawing/2014/main" id="{23540003-66F0-B89D-20CE-EF9C28E38EF4}"/>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276251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29EAA16-382B-987E-C9CA-8FC50D89391D}"/>
              </a:ext>
            </a:extLst>
          </p:cNvPr>
          <p:cNvPicPr>
            <a:picLocks noChangeAspect="1"/>
          </p:cNvPicPr>
          <p:nvPr/>
        </p:nvPicPr>
        <p:blipFill rotWithShape="1">
          <a:blip r:embed="rId2"/>
          <a:srcRect l="33713" t="12409" r="33019" b="32806"/>
          <a:stretch/>
        </p:blipFill>
        <p:spPr>
          <a:xfrm>
            <a:off x="-1" y="642797"/>
            <a:ext cx="7655645" cy="6095626"/>
          </a:xfrm>
          <a:prstGeom prst="rect">
            <a:avLst/>
          </a:prstGeom>
        </p:spPr>
      </p:pic>
      <p:sp>
        <p:nvSpPr>
          <p:cNvPr id="5" name="CasellaDiTesto 4">
            <a:extLst>
              <a:ext uri="{FF2B5EF4-FFF2-40B4-BE49-F238E27FC236}">
                <a16:creationId xmlns:a16="http://schemas.microsoft.com/office/drawing/2014/main" id="{0E237EF7-F31B-B38C-76DD-AE165A4F89EA}"/>
              </a:ext>
            </a:extLst>
          </p:cNvPr>
          <p:cNvSpPr txBox="1"/>
          <p:nvPr/>
        </p:nvSpPr>
        <p:spPr>
          <a:xfrm>
            <a:off x="3503014" y="119577"/>
            <a:ext cx="5185971" cy="523220"/>
          </a:xfrm>
          <a:prstGeom prst="rect">
            <a:avLst/>
          </a:prstGeom>
          <a:noFill/>
        </p:spPr>
        <p:txBody>
          <a:bodyPr wrap="none" rtlCol="0">
            <a:spAutoFit/>
          </a:bodyPr>
          <a:lstStyle/>
          <a:p>
            <a:r>
              <a:rPr lang="it-IT" sz="2800" b="1" dirty="0">
                <a:solidFill>
                  <a:schemeClr val="accent1"/>
                </a:solidFill>
                <a:latin typeface="Arial" panose="020B0604020202020204" pitchFamily="34" charset="0"/>
                <a:cs typeface="Arial" panose="020B0604020202020204" pitchFamily="34" charset="0"/>
              </a:rPr>
              <a:t>HRM CHICAGO 4 PROTOCOL</a:t>
            </a:r>
          </a:p>
        </p:txBody>
      </p:sp>
      <p:sp>
        <p:nvSpPr>
          <p:cNvPr id="7" name="CasellaDiTesto 6">
            <a:extLst>
              <a:ext uri="{FF2B5EF4-FFF2-40B4-BE49-F238E27FC236}">
                <a16:creationId xmlns:a16="http://schemas.microsoft.com/office/drawing/2014/main" id="{2449CB56-8C30-0B5A-9514-9BB8774007D8}"/>
              </a:ext>
            </a:extLst>
          </p:cNvPr>
          <p:cNvSpPr txBox="1"/>
          <p:nvPr/>
        </p:nvSpPr>
        <p:spPr>
          <a:xfrm>
            <a:off x="7762592" y="1551563"/>
            <a:ext cx="4429408" cy="3754874"/>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Supine position </a:t>
            </a:r>
          </a:p>
          <a:p>
            <a:pPr marL="285750" indent="-285750">
              <a:buFontTx/>
              <a:buChar char="-"/>
            </a:pPr>
            <a:r>
              <a:rPr lang="en-US" b="1" dirty="0">
                <a:latin typeface="Arial" panose="020B0604020202020204" pitchFamily="34" charset="0"/>
                <a:cs typeface="Arial" panose="020B0604020202020204" pitchFamily="34" charset="0"/>
              </a:rPr>
              <a:t>a 60 second adaptation period, </a:t>
            </a:r>
          </a:p>
          <a:p>
            <a:pPr marL="285750" indent="-285750">
              <a:buFontTx/>
              <a:buChar char="-"/>
            </a:pPr>
            <a:r>
              <a:rPr lang="en-US" b="1" dirty="0">
                <a:latin typeface="Arial" panose="020B0604020202020204" pitchFamily="34" charset="0"/>
                <a:cs typeface="Arial" panose="020B0604020202020204" pitchFamily="34" charset="0"/>
              </a:rPr>
              <a:t>3 deep breaths, </a:t>
            </a:r>
          </a:p>
          <a:p>
            <a:pPr marL="285750" indent="-285750">
              <a:buFontTx/>
              <a:buChar char="-"/>
            </a:pPr>
            <a:r>
              <a:rPr lang="en-US" b="1" dirty="0">
                <a:latin typeface="Arial" panose="020B0604020202020204" pitchFamily="34" charset="0"/>
                <a:cs typeface="Arial" panose="020B0604020202020204" pitchFamily="34" charset="0"/>
              </a:rPr>
              <a:t>30 second baseline period, </a:t>
            </a:r>
          </a:p>
          <a:p>
            <a:pPr marL="285750" indent="-285750">
              <a:buFontTx/>
              <a:buChar char="-"/>
            </a:pPr>
            <a:r>
              <a:rPr lang="en-US" b="1" dirty="0">
                <a:latin typeface="Arial" panose="020B0604020202020204" pitchFamily="34" charset="0"/>
                <a:cs typeface="Arial" panose="020B0604020202020204" pitchFamily="34" charset="0"/>
              </a:rPr>
              <a:t>10 five ml wet swallows and </a:t>
            </a:r>
          </a:p>
          <a:p>
            <a:pPr marL="285750" indent="-285750">
              <a:buFontTx/>
              <a:buChar char="-"/>
            </a:pPr>
            <a:r>
              <a:rPr lang="en-US" b="1" dirty="0">
                <a:latin typeface="Arial" panose="020B0604020202020204" pitchFamily="34" charset="0"/>
                <a:cs typeface="Arial" panose="020B0604020202020204" pitchFamily="34" charset="0"/>
              </a:rPr>
              <a:t>one multiple rapid swallow. </a:t>
            </a:r>
          </a:p>
          <a:p>
            <a:pPr marL="285750" indent="-285750">
              <a:buFontTx/>
              <a:buChar char="-"/>
            </a:pPr>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Upright position </a:t>
            </a:r>
          </a:p>
          <a:p>
            <a:pPr marL="285750" indent="-285750">
              <a:buFontTx/>
              <a:buChar char="-"/>
            </a:pPr>
            <a:r>
              <a:rPr lang="en-US" b="1" dirty="0">
                <a:latin typeface="Arial" panose="020B0604020202020204" pitchFamily="34" charset="0"/>
                <a:cs typeface="Arial" panose="020B0604020202020204" pitchFamily="34" charset="0"/>
              </a:rPr>
              <a:t>a 60 second adaptation, </a:t>
            </a:r>
          </a:p>
          <a:p>
            <a:pPr marL="285750" indent="-285750">
              <a:buFontTx/>
              <a:buChar char="-"/>
            </a:pPr>
            <a:r>
              <a:rPr lang="en-US" b="1" dirty="0">
                <a:latin typeface="Arial" panose="020B0604020202020204" pitchFamily="34" charset="0"/>
                <a:cs typeface="Arial" panose="020B0604020202020204" pitchFamily="34" charset="0"/>
              </a:rPr>
              <a:t>3 deep breaths, </a:t>
            </a:r>
          </a:p>
          <a:p>
            <a:pPr marL="285750" indent="-285750">
              <a:buFontTx/>
              <a:buChar char="-"/>
            </a:pPr>
            <a:r>
              <a:rPr lang="en-US" b="1" dirty="0">
                <a:latin typeface="Arial" panose="020B0604020202020204" pitchFamily="34" charset="0"/>
                <a:cs typeface="Arial" panose="020B0604020202020204" pitchFamily="34" charset="0"/>
              </a:rPr>
              <a:t>30 second baseline period, </a:t>
            </a:r>
          </a:p>
          <a:p>
            <a:pPr marL="285750" indent="-285750">
              <a:buFontTx/>
              <a:buChar char="-"/>
            </a:pPr>
            <a:r>
              <a:rPr lang="en-US" b="1" dirty="0">
                <a:latin typeface="Arial" panose="020B0604020202020204" pitchFamily="34" charset="0"/>
                <a:cs typeface="Arial" panose="020B0604020202020204" pitchFamily="34" charset="0"/>
              </a:rPr>
              <a:t>5 five ml wet swallows </a:t>
            </a:r>
          </a:p>
          <a:p>
            <a:pPr marL="285750" indent="-285750">
              <a:buFontTx/>
              <a:buChar char="-"/>
            </a:pPr>
            <a:r>
              <a:rPr lang="en-US" b="1" dirty="0">
                <a:latin typeface="Arial" panose="020B0604020202020204" pitchFamily="34" charset="0"/>
                <a:cs typeface="Arial" panose="020B0604020202020204" pitchFamily="34" charset="0"/>
              </a:rPr>
              <a:t>a rapid drink challenge</a:t>
            </a:r>
            <a:endParaRPr lang="it-IT" b="1" dirty="0">
              <a:latin typeface="Arial" panose="020B0604020202020204" pitchFamily="34" charset="0"/>
              <a:cs typeface="Arial" panose="020B0604020202020204" pitchFamily="34" charset="0"/>
            </a:endParaRPr>
          </a:p>
        </p:txBody>
      </p:sp>
      <p:sp>
        <p:nvSpPr>
          <p:cNvPr id="2" name="CasellaDiTesto 1">
            <a:extLst>
              <a:ext uri="{FF2B5EF4-FFF2-40B4-BE49-F238E27FC236}">
                <a16:creationId xmlns:a16="http://schemas.microsoft.com/office/drawing/2014/main" id="{3B2992C0-AC78-7985-8047-8FE4EBE0E6EF}"/>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3292146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731094" y="274638"/>
            <a:ext cx="10857341" cy="1143000"/>
          </a:xfrm>
        </p:spPr>
        <p:txBody>
          <a:bodyPr/>
          <a:lstStyle/>
          <a:p>
            <a:pPr algn="ctr"/>
            <a:r>
              <a:rPr lang="it-IT" sz="3200" b="1" dirty="0">
                <a:solidFill>
                  <a:srgbClr val="0070C0"/>
                </a:solidFill>
                <a:latin typeface="Arial" panose="020B0604020202020204" pitchFamily="34" charset="0"/>
                <a:cs typeface="Arial" panose="020B0604020202020204" pitchFamily="34" charset="0"/>
              </a:rPr>
              <a:t>HIGH RESOLUTION MANOMETRY</a:t>
            </a: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416" t="39120" r="61894" b="24860"/>
          <a:stretch/>
        </p:blipFill>
        <p:spPr bwMode="auto">
          <a:xfrm>
            <a:off x="731094" y="1043493"/>
            <a:ext cx="4323199" cy="353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a:extLst>
              <a:ext uri="{FF2B5EF4-FFF2-40B4-BE49-F238E27FC236}">
                <a16:creationId xmlns:a16="http://schemas.microsoft.com/office/drawing/2014/main" id="{E44699B7-9FEB-F85F-FFA9-61713DBEE62D}"/>
              </a:ext>
            </a:extLst>
          </p:cNvPr>
          <p:cNvSpPr txBox="1"/>
          <p:nvPr/>
        </p:nvSpPr>
        <p:spPr>
          <a:xfrm>
            <a:off x="627707" y="4735516"/>
            <a:ext cx="4245516" cy="1323439"/>
          </a:xfrm>
          <a:prstGeom prst="rect">
            <a:avLst/>
          </a:prstGeom>
          <a:noFill/>
        </p:spPr>
        <p:txBody>
          <a:bodyPr wrap="square">
            <a:spAutoFit/>
          </a:bodyPr>
          <a:lstStyle/>
          <a:p>
            <a:pPr marL="285750" indent="-285750">
              <a:buFont typeface="Arial" panose="020B0604020202020204" pitchFamily="34" charset="0"/>
              <a:buChar char="•"/>
            </a:pPr>
            <a:r>
              <a:rPr lang="it-IT" sz="2000" b="1" dirty="0">
                <a:latin typeface="Arial" panose="020B0604020202020204" pitchFamily="34" charset="0"/>
                <a:cs typeface="Arial" panose="020B0604020202020204" pitchFamily="34" charset="0"/>
              </a:rPr>
              <a:t>ESOPHAGOGASTRIC JUNCTION (EGJ)</a:t>
            </a:r>
          </a:p>
          <a:p>
            <a:pPr marL="285750" indent="-285750">
              <a:buFont typeface="Arial" panose="020B0604020202020204" pitchFamily="34" charset="0"/>
              <a:buChar char="•"/>
            </a:pPr>
            <a:endParaRPr lang="it-IT"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2000" b="1" dirty="0">
                <a:latin typeface="Arial" panose="020B0604020202020204" pitchFamily="34" charset="0"/>
                <a:cs typeface="Arial" panose="020B0604020202020204" pitchFamily="34" charset="0"/>
              </a:rPr>
              <a:t>ESOPHAGEAL MOTILITY</a:t>
            </a:r>
          </a:p>
        </p:txBody>
      </p:sp>
      <p:pic>
        <p:nvPicPr>
          <p:cNvPr id="3" name="Immagine 2">
            <a:extLst>
              <a:ext uri="{FF2B5EF4-FFF2-40B4-BE49-F238E27FC236}">
                <a16:creationId xmlns:a16="http://schemas.microsoft.com/office/drawing/2014/main" id="{BB5D6654-0226-0CC9-21D3-B06827683744}"/>
              </a:ext>
            </a:extLst>
          </p:cNvPr>
          <p:cNvPicPr>
            <a:picLocks noChangeAspect="1"/>
          </p:cNvPicPr>
          <p:nvPr/>
        </p:nvPicPr>
        <p:blipFill rotWithShape="1">
          <a:blip r:embed="rId3"/>
          <a:srcRect l="28608" t="22818" r="24613" b="37594"/>
          <a:stretch/>
        </p:blipFill>
        <p:spPr>
          <a:xfrm>
            <a:off x="5090434" y="1043493"/>
            <a:ext cx="7056784" cy="3359264"/>
          </a:xfrm>
          <a:prstGeom prst="rect">
            <a:avLst/>
          </a:prstGeom>
        </p:spPr>
      </p:pic>
      <p:sp>
        <p:nvSpPr>
          <p:cNvPr id="7" name="CasellaDiTesto 6">
            <a:extLst>
              <a:ext uri="{FF2B5EF4-FFF2-40B4-BE49-F238E27FC236}">
                <a16:creationId xmlns:a16="http://schemas.microsoft.com/office/drawing/2014/main" id="{F79F8E02-8B77-5E72-BC9B-ED17026BB122}"/>
              </a:ext>
            </a:extLst>
          </p:cNvPr>
          <p:cNvSpPr txBox="1"/>
          <p:nvPr/>
        </p:nvSpPr>
        <p:spPr>
          <a:xfrm>
            <a:off x="5466785" y="4402757"/>
            <a:ext cx="6097508" cy="1200329"/>
          </a:xfrm>
          <a:prstGeom prst="rect">
            <a:avLst/>
          </a:prstGeom>
          <a:noFill/>
        </p:spPr>
        <p:txBody>
          <a:bodyPr wrap="square">
            <a:spAutoFit/>
          </a:bodyPr>
          <a:lstStyle/>
          <a:p>
            <a:r>
              <a:rPr lang="en-US" b="1" dirty="0">
                <a:solidFill>
                  <a:srgbClr val="333333"/>
                </a:solidFill>
                <a:latin typeface="Arial" panose="020B0604020202020204" pitchFamily="34" charset="0"/>
                <a:cs typeface="Arial" panose="020B0604020202020204" pitchFamily="34" charset="0"/>
              </a:rPr>
              <a:t>D</a:t>
            </a:r>
            <a:r>
              <a:rPr lang="en-US" b="1" i="0" dirty="0">
                <a:solidFill>
                  <a:srgbClr val="333333"/>
                </a:solidFill>
                <a:effectLst/>
                <a:latin typeface="Arial" panose="020B0604020202020204" pitchFamily="34" charset="0"/>
                <a:cs typeface="Arial" panose="020B0604020202020204" pitchFamily="34" charset="0"/>
              </a:rPr>
              <a:t>istal contractile integral (DCI) </a:t>
            </a:r>
            <a:r>
              <a:rPr lang="en-US" b="0" i="0" dirty="0">
                <a:solidFill>
                  <a:srgbClr val="333333"/>
                </a:solidFill>
                <a:effectLst/>
                <a:latin typeface="Arial" panose="020B0604020202020204" pitchFamily="34" charset="0"/>
                <a:cs typeface="Arial" panose="020B0604020202020204" pitchFamily="34" charset="0"/>
              </a:rPr>
              <a:t>measures the contractile vigor along time and the distance spanning the transition zone and proximal border of the LES</a:t>
            </a:r>
            <a:r>
              <a:rPr lang="en-US" dirty="0">
                <a:solidFill>
                  <a:srgbClr val="333333"/>
                </a:solidFill>
                <a:latin typeface="Arial" panose="020B0604020202020204" pitchFamily="34" charset="0"/>
                <a:cs typeface="Arial" panose="020B0604020202020204" pitchFamily="34" charset="0"/>
              </a:rPr>
              <a:t>. </a:t>
            </a:r>
            <a:r>
              <a:rPr lang="en-US" b="1" dirty="0">
                <a:solidFill>
                  <a:srgbClr val="333333"/>
                </a:solidFill>
                <a:latin typeface="Arial" panose="020B0604020202020204" pitchFamily="34" charset="0"/>
                <a:cs typeface="Arial" panose="020B0604020202020204" pitchFamily="34" charset="0"/>
              </a:rPr>
              <a:t>DCI measures the vigor of peristalsis in the smooth muscle esophagus. </a:t>
            </a:r>
            <a:endParaRPr lang="it-IT" b="1" dirty="0">
              <a:latin typeface="Arial" panose="020B0604020202020204" pitchFamily="34" charset="0"/>
              <a:cs typeface="Arial" panose="020B0604020202020204" pitchFamily="34" charset="0"/>
            </a:endParaRPr>
          </a:p>
        </p:txBody>
      </p:sp>
      <p:sp>
        <p:nvSpPr>
          <p:cNvPr id="2" name="CasellaDiTesto 1">
            <a:extLst>
              <a:ext uri="{FF2B5EF4-FFF2-40B4-BE49-F238E27FC236}">
                <a16:creationId xmlns:a16="http://schemas.microsoft.com/office/drawing/2014/main" id="{0DE79433-9CB3-3DE2-75E2-7FB05FC080A9}"/>
              </a:ext>
            </a:extLst>
          </p:cNvPr>
          <p:cNvSpPr txBox="1"/>
          <p:nvPr/>
        </p:nvSpPr>
        <p:spPr>
          <a:xfrm>
            <a:off x="9768408" y="6179745"/>
            <a:ext cx="1358064" cy="323165"/>
          </a:xfrm>
          <a:prstGeom prst="rect">
            <a:avLst/>
          </a:prstGeom>
          <a:noFill/>
        </p:spPr>
        <p:txBody>
          <a:bodyPr wrap="none" rtlCol="0">
            <a:spAutoFit/>
          </a:bodyPr>
          <a:lstStyle/>
          <a:p>
            <a:r>
              <a:rPr lang="it-IT" sz="1500" i="1" dirty="0">
                <a:solidFill>
                  <a:srgbClr val="0070C0"/>
                </a:solidFill>
                <a:effectLst>
                  <a:outerShdw blurRad="38100" dist="38100" dir="2700000" algn="tl">
                    <a:srgbClr val="000000">
                      <a:alpha val="43137"/>
                    </a:srgbClr>
                  </a:outerShdw>
                </a:effectLst>
              </a:rPr>
              <a:t>Angrisani 2024</a:t>
            </a:r>
          </a:p>
        </p:txBody>
      </p:sp>
    </p:spTree>
    <p:extLst>
      <p:ext uri="{BB962C8B-B14F-4D97-AF65-F5344CB8AC3E}">
        <p14:creationId xmlns:p14="http://schemas.microsoft.com/office/powerpoint/2010/main" val="185413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0</TotalTime>
  <Words>637</Words>
  <Application>Microsoft Office PowerPoint</Application>
  <PresentationFormat>Widescreen</PresentationFormat>
  <Paragraphs>82</Paragraphs>
  <Slides>20</Slides>
  <Notes>3</Notes>
  <HiddenSlides>0</HiddenSlides>
  <MMClips>1</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2</vt:i4>
      </vt:variant>
      <vt:variant>
        <vt:lpstr>Titoli diapositive</vt:lpstr>
      </vt:variant>
      <vt:variant>
        <vt:i4>20</vt:i4>
      </vt:variant>
    </vt:vector>
  </HeadingPairs>
  <TitlesOfParts>
    <vt:vector size="30" baseType="lpstr">
      <vt:lpstr>Arial</vt:lpstr>
      <vt:lpstr>Calibri</vt:lpstr>
      <vt:lpstr>Georgia</vt:lpstr>
      <vt:lpstr>Helvetica</vt:lpstr>
      <vt:lpstr>Helvetica Neue</vt:lpstr>
      <vt:lpstr>Times New Roman</vt:lpstr>
      <vt:lpstr>Wingdings</vt:lpstr>
      <vt:lpstr>RetrospectVTI</vt:lpstr>
      <vt:lpstr>Bitmap Image</vt:lpstr>
      <vt:lpstr>Immagine bitmap</vt:lpstr>
      <vt:lpstr>ANATOMIA E FISIOLOGIA DEL GIUNTO GASTROESOFAGEO</vt:lpstr>
      <vt:lpstr>Presentazione standard di PowerPoint</vt:lpstr>
      <vt:lpstr>Presentazione standard di PowerPoint</vt:lpstr>
      <vt:lpstr>Presentazione standard di PowerPoint</vt:lpstr>
      <vt:lpstr>Presentazione standard di PowerPoint</vt:lpstr>
      <vt:lpstr>Presentazione standard di PowerPoint</vt:lpstr>
      <vt:lpstr>Endoscopic anatomic orientation of the esophagogastric junction</vt:lpstr>
      <vt:lpstr>Presentazione standard di PowerPoint</vt:lpstr>
      <vt:lpstr>HIGH RESOLUTION MANOMETRY</vt:lpstr>
      <vt:lpstr>ESOPHAGOGASTRIC JUNCTION (EGJ)</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rossella palma</cp:lastModifiedBy>
  <cp:revision>8</cp:revision>
  <dcterms:created xsi:type="dcterms:W3CDTF">2022-02-27T17:36:31Z</dcterms:created>
  <dcterms:modified xsi:type="dcterms:W3CDTF">2024-05-10T09:49:34Z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